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9" r:id="rId3"/>
    <p:sldId id="259" r:id="rId4"/>
    <p:sldId id="262" r:id="rId5"/>
    <p:sldId id="273" r:id="rId6"/>
    <p:sldId id="257" r:id="rId7"/>
    <p:sldId id="265" r:id="rId8"/>
    <p:sldId id="274" r:id="rId9"/>
    <p:sldId id="271" r:id="rId10"/>
    <p:sldId id="278" r:id="rId11"/>
    <p:sldId id="270" r:id="rId12"/>
    <p:sldId id="275" r:id="rId13"/>
    <p:sldId id="276" r:id="rId14"/>
    <p:sldId id="279" r:id="rId15"/>
    <p:sldId id="280" r:id="rId16"/>
    <p:sldId id="264" r:id="rId17"/>
    <p:sldId id="266" r:id="rId18"/>
    <p:sldId id="277" r:id="rId19"/>
    <p:sldId id="267" r:id="rId20"/>
    <p:sldId id="268" r:id="rId21"/>
    <p:sldId id="281" r:id="rId22"/>
    <p:sldId id="282" r:id="rId23"/>
    <p:sldId id="283" r:id="rId24"/>
    <p:sldId id="284" r:id="rId25"/>
    <p:sldId id="28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نمط متوسط 2 - تميي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نمط متوسط 2 - تميي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النمط المتوسط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نمط متوسط 3 - تمييز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نمط متوسط 3 - تمييز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9CF1AB2-1976-4502-BF36-3FF5EA218861}" styleName="نمط متوسط 4 - تمييز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72" d="100"/>
          <a:sy n="72" d="100"/>
        </p:scale>
        <p:origin x="63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2/20/2024</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4218700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2/20/2024</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23706139"/>
      </p:ext>
    </p:extLst>
  </p:cSld>
  <p:clrMap bg1="lt1" tx1="dk1" bg2="lt2" tx2="dk2" accent1="accent1" accent2="accent2" accent3="accent3" accent4="accent4" accent5="accent5" accent6="accent6" hlink="hlink" folHlink="folHlink"/>
  <p:sldLayoutIdLst>
    <p:sldLayoutId id="2147483661" r:id="rId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dger.com/academy/bitcoin-mining-what-is-it" TargetMode="Externa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hyperlink" Target="https://www.ledger.com/academy/what-is-a-blockchain-validator"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www.ledger.com/academy/blockchain/what-is-proof-of-work" TargetMode="Externa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hyperlink" Target="https://www.ledger.com/academy/blockchain/what-is-proof-of-stake"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www.ledger.com/academy/the-defi-experience-in-ledger-live" TargetMode="External"/><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hyperlink" Target="https://www.ledger.com/academy/blockchain/what-is-a-dao" TargetMode="External"/><Relationship Id="rId4" Type="http://schemas.openxmlformats.org/officeDocument/2006/relationships/hyperlink" Target="https://www.ledger.com/academy/what-are-nf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www.ledger.com/academy/what-is-web-30-everything-you-need-to-know" TargetMode="External"/><Relationship Id="rId7" Type="http://schemas.openxmlformats.org/officeDocument/2006/relationships/hyperlink" Target="https://andersbrownworth.com/blockchain" TargetMode="External"/><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hyperlink" Target="https://101blockchains.com/free-blockchain-course/" TargetMode="External"/><Relationship Id="rId5" Type="http://schemas.openxmlformats.org/officeDocument/2006/relationships/hyperlink" Target="https://www.youtube.com/watch?v=vuIUigQ-E6U&amp;list=PLd2pEan0ZG_ZQX25f5Z-1RFkHPz2QuLeY&amp;ab_channel=iTeamAcademy" TargetMode="External"/><Relationship Id="rId4" Type="http://schemas.openxmlformats.org/officeDocument/2006/relationships/hyperlink" Target="https://www.youtube.com/playlist?list=PLettntLzVfXsOxGGSfoUV-Ffa00F4MvEu"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7">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
            <a:extLst>
              <a:ext uri="{FF2B5EF4-FFF2-40B4-BE49-F238E27FC236}">
                <a16:creationId xmlns:a16="http://schemas.microsoft.com/office/drawing/2014/main" id="{E39B0A3D-E293-409D-968C-E2446E1861F4}"/>
              </a:ext>
            </a:extLst>
          </p:cNvPr>
          <p:cNvPicPr>
            <a:picLocks noGrp="1" noRot="1" noChangeAspect="1" noMove="1" noResize="1" noEditPoints="1" noAdjustHandles="1" noChangeArrowheads="1" noChangeShapeType="1" noCrop="1"/>
          </p:cNvPicPr>
          <p:nvPr/>
        </p:nvPicPr>
        <p:blipFill rotWithShape="1">
          <a:blip r:embed="rId2">
            <a:alphaModFix amt="25000"/>
            <a:extLst>
              <a:ext uri="{BEBA8EAE-BF5A-486C-A8C5-ECC9F3942E4B}">
                <a14:imgProps xmlns:a14="http://schemas.microsoft.com/office/drawing/2010/main">
                  <a14:imgLayer r:embed="rId3">
                    <a14:imgEffect>
                      <a14:colorTemperature colorTemp="9029"/>
                    </a14:imgEffect>
                    <a14:imgEffect>
                      <a14:saturation sat="160000"/>
                    </a14:imgEffect>
                  </a14:imgLayer>
                </a14:imgProps>
              </a:ext>
            </a:extLst>
          </a:blip>
          <a:srcRect t="8372" b="7358"/>
          <a:stretch/>
        </p:blipFill>
        <p:spPr>
          <a:xfrm>
            <a:off x="20" y="13262"/>
            <a:ext cx="12191980" cy="6857990"/>
          </a:xfrm>
          <a:prstGeom prst="rect">
            <a:avLst/>
          </a:prstGeom>
          <a:effectLst>
            <a:outerShdw blurRad="1244600" dist="50800" dir="5400000" algn="ctr" rotWithShape="0">
              <a:srgbClr val="000000">
                <a:alpha val="71000"/>
              </a:srgbClr>
            </a:outerShdw>
          </a:effectLst>
        </p:spPr>
      </p:pic>
      <p:sp>
        <p:nvSpPr>
          <p:cNvPr id="2" name="Title 1">
            <a:extLst>
              <a:ext uri="{FF2B5EF4-FFF2-40B4-BE49-F238E27FC236}">
                <a16:creationId xmlns:a16="http://schemas.microsoft.com/office/drawing/2014/main" id="{9CAFBBE1-45A6-4A5E-9027-EE269AB04B61}"/>
              </a:ext>
            </a:extLst>
          </p:cNvPr>
          <p:cNvSpPr>
            <a:spLocks noGrp="1" noRot="1" noMove="1" noResize="1" noEditPoints="1" noAdjustHandles="1" noChangeArrowheads="1" noChangeShapeType="1"/>
          </p:cNvSpPr>
          <p:nvPr>
            <p:ph type="ctrTitle"/>
          </p:nvPr>
        </p:nvSpPr>
        <p:spPr>
          <a:xfrm>
            <a:off x="965200" y="1087061"/>
            <a:ext cx="10225530" cy="1475013"/>
          </a:xfrm>
        </p:spPr>
        <p:txBody>
          <a:bodyPr>
            <a:normAutofit/>
          </a:bodyPr>
          <a:lstStyle/>
          <a:p>
            <a:pPr algn="ctr"/>
            <a:r>
              <a:rPr lang="en-US" sz="5400" dirty="0">
                <a:solidFill>
                  <a:schemeClr val="tx1"/>
                </a:solidFill>
              </a:rPr>
              <a:t>Blockchain Technology</a:t>
            </a:r>
          </a:p>
        </p:txBody>
      </p:sp>
      <p:sp>
        <p:nvSpPr>
          <p:cNvPr id="3" name="مربع نص 2">
            <a:extLst>
              <a:ext uri="{FF2B5EF4-FFF2-40B4-BE49-F238E27FC236}">
                <a16:creationId xmlns:a16="http://schemas.microsoft.com/office/drawing/2014/main" id="{126FBA22-896A-E93A-7A95-CBAFC23A2100}"/>
              </a:ext>
            </a:extLst>
          </p:cNvPr>
          <p:cNvSpPr txBox="1">
            <a:spLocks noGrp="1" noRot="1" noMove="1" noResize="1" noEditPoints="1" noAdjustHandles="1" noChangeArrowheads="1" noChangeShapeType="1"/>
          </p:cNvSpPr>
          <p:nvPr/>
        </p:nvSpPr>
        <p:spPr>
          <a:xfrm>
            <a:off x="3203638" y="4186817"/>
            <a:ext cx="5784725" cy="646331"/>
          </a:xfrm>
          <a:prstGeom prst="rect">
            <a:avLst/>
          </a:prstGeom>
          <a:noFill/>
        </p:spPr>
        <p:txBody>
          <a:bodyPr wrap="none" rtlCol="0">
            <a:spAutoFit/>
          </a:bodyPr>
          <a:lstStyle/>
          <a:p>
            <a:pPr algn="ctr"/>
            <a:r>
              <a:rPr lang="en-US" sz="3600" dirty="0"/>
              <a:t>Edited By:  Abdullah Abdul Jalil</a:t>
            </a:r>
          </a:p>
        </p:txBody>
      </p:sp>
    </p:spTree>
    <p:extLst>
      <p:ext uri="{BB962C8B-B14F-4D97-AF65-F5344CB8AC3E}">
        <p14:creationId xmlns:p14="http://schemas.microsoft.com/office/powerpoint/2010/main" val="177227877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F307E03-77B0-F6E7-0635-D41A14611FF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81A000B-8B64-6ECC-5B72-2B7B3AE6D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3D4A9D1-5750-504B-8758-E7EC6EB037D9}"/>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0"/>
            <a:ext cx="12191980" cy="6857990"/>
          </a:xfrm>
          <a:prstGeom prst="rect">
            <a:avLst/>
          </a:prstGeom>
        </p:spPr>
      </p:pic>
      <p:sp>
        <p:nvSpPr>
          <p:cNvPr id="4" name="مربع نص 3">
            <a:extLst>
              <a:ext uri="{FF2B5EF4-FFF2-40B4-BE49-F238E27FC236}">
                <a16:creationId xmlns:a16="http://schemas.microsoft.com/office/drawing/2014/main" id="{CDBEA27B-DFCC-99C8-A2B2-A92017312A64}"/>
              </a:ext>
            </a:extLst>
          </p:cNvPr>
          <p:cNvSpPr txBox="1">
            <a:spLocks noGrp="1" noRot="1" noMove="1" noResize="1" noEditPoints="1" noAdjustHandles="1" noChangeArrowheads="1" noChangeShapeType="1"/>
          </p:cNvSpPr>
          <p:nvPr/>
        </p:nvSpPr>
        <p:spPr>
          <a:xfrm>
            <a:off x="956601" y="604911"/>
            <a:ext cx="8581293" cy="5539978"/>
          </a:xfrm>
          <a:prstGeom prst="rect">
            <a:avLst/>
          </a:prstGeom>
          <a:noFill/>
        </p:spPr>
        <p:txBody>
          <a:bodyPr wrap="square" rtlCol="0">
            <a:spAutoFit/>
          </a:bodyPr>
          <a:lstStyle/>
          <a:p>
            <a:r>
              <a:rPr lang="en-US" sz="2800" b="1" i="0" dirty="0">
                <a:effectLst/>
                <a:latin typeface="Inter"/>
              </a:rPr>
              <a:t>The hash code </a:t>
            </a:r>
            <a:r>
              <a:rPr lang="en-US" sz="2200" b="0" i="0" dirty="0">
                <a:effectLst/>
                <a:latin typeface="Inter"/>
              </a:rPr>
              <a:t>doesn’t just include the information of the block it corresponds to, it also includes information on the previous block in the chain.</a:t>
            </a:r>
          </a:p>
          <a:p>
            <a:endParaRPr lang="en-US" sz="2200" b="0" i="0" dirty="0">
              <a:effectLst/>
              <a:latin typeface="Inter"/>
            </a:endParaRPr>
          </a:p>
          <a:p>
            <a:r>
              <a:rPr lang="en-US" sz="2200" b="0" i="0" dirty="0">
                <a:effectLst/>
                <a:latin typeface="Inter"/>
              </a:rPr>
              <a:t>This means if anyone alters one block, it will also alter its hash and therefore every subsequent block in the chain.</a:t>
            </a:r>
          </a:p>
          <a:p>
            <a:endParaRPr lang="en-US" sz="2200" b="0" i="0" dirty="0">
              <a:effectLst/>
              <a:latin typeface="Inter"/>
            </a:endParaRPr>
          </a:p>
          <a:p>
            <a:r>
              <a:rPr lang="en-US" sz="2200" b="0" i="0" dirty="0">
                <a:effectLst/>
                <a:latin typeface="Inter"/>
              </a:rPr>
              <a:t>This makes any potential edit very noticeable to the whole network, meaning it is secure.</a:t>
            </a:r>
          </a:p>
          <a:p>
            <a:endParaRPr lang="en-US" sz="2200" b="0" i="0" dirty="0">
              <a:effectLst/>
              <a:latin typeface="Inter"/>
            </a:endParaRPr>
          </a:p>
          <a:p>
            <a:r>
              <a:rPr lang="en-US" sz="2200" b="0" i="0" dirty="0">
                <a:effectLst/>
                <a:latin typeface="Inter"/>
              </a:rPr>
              <a:t>The earlier the transaction is in a blockchain’s history, the harder it becomes to alter the data.</a:t>
            </a:r>
          </a:p>
          <a:p>
            <a:endParaRPr lang="en-US" sz="2200" b="0" i="0" dirty="0">
              <a:effectLst/>
              <a:latin typeface="Inter"/>
            </a:endParaRPr>
          </a:p>
          <a:p>
            <a:r>
              <a:rPr lang="en-US" sz="2200" b="0" i="0" dirty="0">
                <a:effectLst/>
                <a:latin typeface="Inter"/>
              </a:rPr>
              <a:t>This capability means blockchains are a unique medium for storing valuable data.</a:t>
            </a:r>
            <a:endParaRPr lang="en-US" sz="2200" dirty="0"/>
          </a:p>
          <a:p>
            <a:endParaRPr lang="en-US" dirty="0"/>
          </a:p>
        </p:txBody>
      </p:sp>
    </p:spTree>
    <p:extLst>
      <p:ext uri="{BB962C8B-B14F-4D97-AF65-F5344CB8AC3E}">
        <p14:creationId xmlns:p14="http://schemas.microsoft.com/office/powerpoint/2010/main" val="386077840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D6D90CD-7601-E8F4-6352-6B32E01146BE}"/>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D76D784-1286-B052-CE8F-CCD192A0F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C4B2C43-6ADB-734B-0961-216C950FAA7C}"/>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0"/>
            <a:ext cx="12191980" cy="6857990"/>
          </a:xfrm>
          <a:prstGeom prst="rect">
            <a:avLst/>
          </a:prstGeom>
        </p:spPr>
      </p:pic>
      <p:sp>
        <p:nvSpPr>
          <p:cNvPr id="11" name="مربع نص 10">
            <a:extLst>
              <a:ext uri="{FF2B5EF4-FFF2-40B4-BE49-F238E27FC236}">
                <a16:creationId xmlns:a16="http://schemas.microsoft.com/office/drawing/2014/main" id="{E5B23575-BF18-E980-E104-C0BCAFBC0DE3}"/>
              </a:ext>
            </a:extLst>
          </p:cNvPr>
          <p:cNvSpPr txBox="1">
            <a:spLocks noGrp="1" noRot="1" noMove="1" noResize="1" noEditPoints="1" noAdjustHandles="1" noChangeArrowheads="1" noChangeShapeType="1"/>
          </p:cNvSpPr>
          <p:nvPr/>
        </p:nvSpPr>
        <p:spPr>
          <a:xfrm>
            <a:off x="470014" y="607629"/>
            <a:ext cx="4728988" cy="954107"/>
          </a:xfrm>
          <a:prstGeom prst="rect">
            <a:avLst/>
          </a:prstGeom>
          <a:noFill/>
        </p:spPr>
        <p:txBody>
          <a:bodyPr wrap="none" rtlCol="0">
            <a:spAutoFit/>
          </a:bodyPr>
          <a:lstStyle/>
          <a:p>
            <a:pPr algn="ctr"/>
            <a:r>
              <a:rPr lang="en-US" sz="2800" b="1" i="0" u="none" strike="noStrike" dirty="0">
                <a:effectLst/>
                <a:latin typeface="Inter"/>
              </a:rPr>
              <a:t>How Does A Blockchain Work?</a:t>
            </a:r>
          </a:p>
          <a:p>
            <a:pPr algn="ctr"/>
            <a:endParaRPr lang="en-US" sz="2800" dirty="0"/>
          </a:p>
        </p:txBody>
      </p:sp>
      <p:sp>
        <p:nvSpPr>
          <p:cNvPr id="12" name="مربع نص 11">
            <a:extLst>
              <a:ext uri="{FF2B5EF4-FFF2-40B4-BE49-F238E27FC236}">
                <a16:creationId xmlns:a16="http://schemas.microsoft.com/office/drawing/2014/main" id="{E433CCE8-9724-6F09-DE6C-B5389128F7EB}"/>
              </a:ext>
            </a:extLst>
          </p:cNvPr>
          <p:cNvSpPr txBox="1">
            <a:spLocks noGrp="1" noRot="1" noMove="1" noResize="1" noEditPoints="1" noAdjustHandles="1" noChangeArrowheads="1" noChangeShapeType="1"/>
          </p:cNvSpPr>
          <p:nvPr/>
        </p:nvSpPr>
        <p:spPr>
          <a:xfrm>
            <a:off x="470013" y="1392923"/>
            <a:ext cx="9644657" cy="3477875"/>
          </a:xfrm>
          <a:prstGeom prst="rect">
            <a:avLst/>
          </a:prstGeom>
          <a:noFill/>
        </p:spPr>
        <p:txBody>
          <a:bodyPr wrap="square" rtlCol="0">
            <a:spAutoFit/>
          </a:bodyPr>
          <a:lstStyle/>
          <a:p>
            <a:r>
              <a:rPr lang="en-US" sz="2200" b="0" i="0" dirty="0">
                <a:effectLst/>
                <a:latin typeface="Inter"/>
              </a:rPr>
              <a:t>As mentioned, a blockchain network stores data on all the computers participating in the network, otherwise known as nodes. </a:t>
            </a:r>
          </a:p>
          <a:p>
            <a:endParaRPr lang="en-US" sz="2200" b="0" i="0" dirty="0">
              <a:effectLst/>
              <a:latin typeface="Inter"/>
            </a:endParaRPr>
          </a:p>
          <a:p>
            <a:r>
              <a:rPr lang="en-US" sz="2200" b="0" i="0" dirty="0">
                <a:effectLst/>
                <a:latin typeface="Inter"/>
              </a:rPr>
              <a:t>Crypto nodes contribute to the security of the network by taking part in the transaction validation process.</a:t>
            </a:r>
          </a:p>
          <a:p>
            <a:endParaRPr lang="en-US" sz="2200" b="0" i="0" dirty="0">
              <a:effectLst/>
              <a:latin typeface="Inter"/>
            </a:endParaRPr>
          </a:p>
          <a:p>
            <a:r>
              <a:rPr lang="en-US" sz="2200" b="0" i="0" dirty="0">
                <a:effectLst/>
                <a:latin typeface="Inter"/>
              </a:rPr>
              <a:t>Each of these nodes stores information in blocks. Then each of these blocks is arranged in a chain.</a:t>
            </a:r>
          </a:p>
          <a:p>
            <a:endParaRPr lang="en-US" sz="2200" b="0" i="0" dirty="0">
              <a:effectLst/>
              <a:latin typeface="Inter"/>
            </a:endParaRPr>
          </a:p>
          <a:p>
            <a:r>
              <a:rPr lang="en-US" sz="2200" b="0" i="0" dirty="0">
                <a:effectLst/>
                <a:latin typeface="Inter"/>
              </a:rPr>
              <a:t>Every time the network processes a transaction, the chain grows.</a:t>
            </a:r>
            <a:endParaRPr lang="en-US" sz="2200" dirty="0"/>
          </a:p>
        </p:txBody>
      </p:sp>
    </p:spTree>
    <p:extLst>
      <p:ext uri="{BB962C8B-B14F-4D97-AF65-F5344CB8AC3E}">
        <p14:creationId xmlns:p14="http://schemas.microsoft.com/office/powerpoint/2010/main" val="3044063715"/>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7004058-C9E9-BB30-8F5B-D48B8A3DB6E3}"/>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ED804B-74E1-0E1C-4BBD-22065F4F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صورة 7" descr="صورة تحتوي على لقطة شاشة, نص, التصميم&#10;&#10;تم إنشاء الوصف تلقائياً">
            <a:extLst>
              <a:ext uri="{FF2B5EF4-FFF2-40B4-BE49-F238E27FC236}">
                <a16:creationId xmlns:a16="http://schemas.microsoft.com/office/drawing/2014/main" id="{79CA00D4-0B42-B9CD-C710-C2D0EC0107C9}"/>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1813931" y="0"/>
            <a:ext cx="8564137" cy="6858000"/>
          </a:xfrm>
          <a:prstGeom prst="rect">
            <a:avLst/>
          </a:prstGeom>
          <a:noFill/>
          <a:ln>
            <a:noFill/>
          </a:ln>
        </p:spPr>
      </p:pic>
    </p:spTree>
    <p:extLst>
      <p:ext uri="{BB962C8B-B14F-4D97-AF65-F5344CB8AC3E}">
        <p14:creationId xmlns:p14="http://schemas.microsoft.com/office/powerpoint/2010/main" val="2231958401"/>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72B3038-02FD-4304-B497-A1E67EF5D31F}"/>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930E78-3571-7532-D3E8-C498DDD86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D43BD3D-03B8-4275-BCA7-E2C38575AA98}"/>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7" name="مربع نص 6">
            <a:extLst>
              <a:ext uri="{FF2B5EF4-FFF2-40B4-BE49-F238E27FC236}">
                <a16:creationId xmlns:a16="http://schemas.microsoft.com/office/drawing/2014/main" id="{4E27CD19-EEDB-E252-65F7-8D6D672761F3}"/>
              </a:ext>
            </a:extLst>
          </p:cNvPr>
          <p:cNvSpPr txBox="1">
            <a:spLocks noGrp="1" noRot="1" noMove="1" noResize="1" noEditPoints="1" noAdjustHandles="1" noChangeArrowheads="1" noChangeShapeType="1"/>
          </p:cNvSpPr>
          <p:nvPr/>
        </p:nvSpPr>
        <p:spPr>
          <a:xfrm>
            <a:off x="1749083" y="2828835"/>
            <a:ext cx="8693834" cy="1200329"/>
          </a:xfrm>
          <a:prstGeom prst="rect">
            <a:avLst/>
          </a:prstGeom>
          <a:noFill/>
        </p:spPr>
        <p:txBody>
          <a:bodyPr wrap="square" rtlCol="0">
            <a:spAutoFit/>
          </a:bodyPr>
          <a:lstStyle/>
          <a:p>
            <a:pPr algn="ctr"/>
            <a:r>
              <a:rPr lang="en-US" sz="3600" i="0" dirty="0">
                <a:effectLst/>
                <a:latin typeface="Inter"/>
              </a:rPr>
              <a:t>you might wonder who actually adds the transaction to a block and broadcasts it ?</a:t>
            </a:r>
            <a:endParaRPr lang="en-US" sz="3600" dirty="0"/>
          </a:p>
        </p:txBody>
      </p:sp>
    </p:spTree>
    <p:extLst>
      <p:ext uri="{BB962C8B-B14F-4D97-AF65-F5344CB8AC3E}">
        <p14:creationId xmlns:p14="http://schemas.microsoft.com/office/powerpoint/2010/main" val="1723967800"/>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12A3684-8B62-3873-0F1B-F258714DEB8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A60E6B8-36D6-8563-0ECB-70B4EC0B5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4B8D074-1DA5-4A09-F549-3578CFB00C6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2" name="مربع نص 1">
            <a:extLst>
              <a:ext uri="{FF2B5EF4-FFF2-40B4-BE49-F238E27FC236}">
                <a16:creationId xmlns:a16="http://schemas.microsoft.com/office/drawing/2014/main" id="{66B11028-BCDB-C4DF-92CD-6BC9BF937BB3}"/>
              </a:ext>
            </a:extLst>
          </p:cNvPr>
          <p:cNvSpPr txBox="1">
            <a:spLocks noGrp="1" noRot="1" noMove="1" noResize="1" noEditPoints="1" noAdjustHandles="1" noChangeArrowheads="1" noChangeShapeType="1"/>
          </p:cNvSpPr>
          <p:nvPr/>
        </p:nvSpPr>
        <p:spPr>
          <a:xfrm>
            <a:off x="414038" y="418514"/>
            <a:ext cx="5142699" cy="707886"/>
          </a:xfrm>
          <a:prstGeom prst="rect">
            <a:avLst/>
          </a:prstGeom>
          <a:noFill/>
        </p:spPr>
        <p:txBody>
          <a:bodyPr wrap="square" rtlCol="0">
            <a:spAutoFit/>
          </a:bodyPr>
          <a:lstStyle/>
          <a:p>
            <a:r>
              <a:rPr lang="en-US" sz="4000" dirty="0"/>
              <a:t>Miners &amp; Validators</a:t>
            </a:r>
          </a:p>
        </p:txBody>
      </p:sp>
      <p:sp>
        <p:nvSpPr>
          <p:cNvPr id="4" name="مربع نص 3">
            <a:extLst>
              <a:ext uri="{FF2B5EF4-FFF2-40B4-BE49-F238E27FC236}">
                <a16:creationId xmlns:a16="http://schemas.microsoft.com/office/drawing/2014/main" id="{4DBD68C6-678B-807F-729D-ADC99FA29E3B}"/>
              </a:ext>
            </a:extLst>
          </p:cNvPr>
          <p:cNvSpPr txBox="1">
            <a:spLocks noGrp="1" noRot="1" noMove="1" noResize="1" noEditPoints="1" noAdjustHandles="1" noChangeArrowheads="1" noChangeShapeType="1"/>
          </p:cNvSpPr>
          <p:nvPr/>
        </p:nvSpPr>
        <p:spPr>
          <a:xfrm>
            <a:off x="414039" y="1268840"/>
            <a:ext cx="11459093" cy="4678204"/>
          </a:xfrm>
          <a:prstGeom prst="rect">
            <a:avLst/>
          </a:prstGeom>
          <a:noFill/>
        </p:spPr>
        <p:txBody>
          <a:bodyPr wrap="square" rtlCol="0">
            <a:spAutoFit/>
          </a:bodyPr>
          <a:lstStyle/>
          <a:p>
            <a:r>
              <a:rPr lang="en-US" sz="2400" b="0" i="0" dirty="0">
                <a:effectLst/>
                <a:latin typeface="Inter"/>
              </a:rPr>
              <a:t>most blockchains have a set of special nodes that can add new blocks to the chain.</a:t>
            </a:r>
            <a:endParaRPr lang="en-US" sz="2400" dirty="0">
              <a:latin typeface="Inter"/>
            </a:endParaRPr>
          </a:p>
          <a:p>
            <a:pPr algn="l" fontAlgn="base"/>
            <a:endParaRPr lang="en-US" sz="2200" b="0" i="0" dirty="0">
              <a:effectLst/>
              <a:latin typeface="Inter"/>
            </a:endParaRPr>
          </a:p>
          <a:p>
            <a:pPr algn="l" fontAlgn="base"/>
            <a:r>
              <a:rPr lang="en-US" sz="2200" b="0" i="0" dirty="0">
                <a:effectLst/>
                <a:latin typeface="Inter"/>
              </a:rPr>
              <a:t>On </a:t>
            </a:r>
            <a:r>
              <a:rPr lang="en-US" sz="2400" b="1" i="0" dirty="0">
                <a:effectLst/>
                <a:latin typeface="Inter"/>
              </a:rPr>
              <a:t>proof-of-work</a:t>
            </a:r>
            <a:r>
              <a:rPr lang="en-US" sz="2200" b="0" i="0" dirty="0">
                <a:effectLst/>
                <a:latin typeface="Inter"/>
              </a:rPr>
              <a:t> blockchain, like Bitcoin, those are </a:t>
            </a:r>
            <a:r>
              <a:rPr lang="en-US" sz="2800" b="1" i="0" u="sng" dirty="0">
                <a:effectLst/>
                <a:latin typeface="Inter"/>
                <a:hlinkClick r:id="rId3">
                  <a:extLst>
                    <a:ext uri="{A12FA001-AC4F-418D-AE19-62706E023703}">
                      <ahyp:hlinkClr xmlns:ahyp="http://schemas.microsoft.com/office/drawing/2018/hyperlinkcolor" val="tx"/>
                    </a:ext>
                  </a:extLst>
                </a:hlinkClick>
              </a:rPr>
              <a:t>miners</a:t>
            </a:r>
            <a:r>
              <a:rPr lang="en-US" sz="2800" b="1" u="sng" dirty="0">
                <a:latin typeface="Inter"/>
              </a:rPr>
              <a:t>.</a:t>
            </a:r>
          </a:p>
          <a:p>
            <a:pPr algn="l" fontAlgn="base"/>
            <a:r>
              <a:rPr lang="en-US" sz="2200" b="0" i="0" dirty="0">
                <a:effectLst/>
                <a:latin typeface="Inter"/>
              </a:rPr>
              <a:t>and these participants create new blocks by solving complex mathematical problems, which requires specialized equipment and a lot of energy. </a:t>
            </a:r>
            <a:endParaRPr lang="en-US" sz="2200" b="1" u="sng" dirty="0">
              <a:latin typeface="Inter"/>
            </a:endParaRPr>
          </a:p>
          <a:p>
            <a:pPr algn="l" fontAlgn="base"/>
            <a:r>
              <a:rPr lang="en-US" sz="2200" b="0" i="0" dirty="0">
                <a:effectLst/>
                <a:latin typeface="Inter"/>
              </a:rPr>
              <a:t>The miner that solves the puzzle first receives both a block reward and the transaction fee. However, this requires specific hardware and a lot of energy. </a:t>
            </a:r>
          </a:p>
          <a:p>
            <a:pPr algn="l" fontAlgn="base"/>
            <a:endParaRPr lang="en-US" sz="2200" b="0" i="0" dirty="0">
              <a:effectLst/>
              <a:latin typeface="Inter"/>
            </a:endParaRPr>
          </a:p>
          <a:p>
            <a:pPr algn="l" fontAlgn="base"/>
            <a:r>
              <a:rPr lang="en-US" sz="2200" b="0" i="0" dirty="0">
                <a:effectLst/>
                <a:latin typeface="Inter"/>
              </a:rPr>
              <a:t>On a </a:t>
            </a:r>
            <a:r>
              <a:rPr lang="en-US" sz="2400" b="1" i="0" dirty="0">
                <a:effectLst/>
                <a:latin typeface="Inter"/>
              </a:rPr>
              <a:t>proof-of-stake</a:t>
            </a:r>
            <a:r>
              <a:rPr lang="en-US" sz="2200" b="0" i="0" dirty="0">
                <a:effectLst/>
                <a:latin typeface="Inter"/>
              </a:rPr>
              <a:t> blockchain these block creators are named  </a:t>
            </a:r>
            <a:r>
              <a:rPr lang="en-US" sz="2800" b="1" i="0" u="sng" dirty="0">
                <a:effectLst/>
                <a:latin typeface="Inter"/>
                <a:hlinkClick r:id="rId4">
                  <a:extLst>
                    <a:ext uri="{A12FA001-AC4F-418D-AE19-62706E023703}">
                      <ahyp:hlinkClr xmlns:ahyp="http://schemas.microsoft.com/office/drawing/2018/hyperlinkcolor" val="tx"/>
                    </a:ext>
                  </a:extLst>
                </a:hlinkClick>
              </a:rPr>
              <a:t>validators</a:t>
            </a:r>
            <a:r>
              <a:rPr lang="en-US" sz="2800" b="1" i="0" dirty="0">
                <a:effectLst/>
                <a:latin typeface="Inter"/>
              </a:rPr>
              <a:t>. </a:t>
            </a:r>
          </a:p>
          <a:p>
            <a:pPr algn="l" fontAlgn="base"/>
            <a:endParaRPr lang="en-US" sz="2200" b="0" i="0" dirty="0">
              <a:effectLst/>
              <a:latin typeface="Inter"/>
            </a:endParaRPr>
          </a:p>
          <a:p>
            <a:pPr algn="l" fontAlgn="base"/>
            <a:r>
              <a:rPr lang="en-US" sz="2200" b="0" i="0" dirty="0">
                <a:effectLst/>
                <a:latin typeface="Inter"/>
              </a:rPr>
              <a:t>So, each blockchain has a different method of choosing a block creator, and it’s these special nodes which are responsible for creating blocks.</a:t>
            </a:r>
          </a:p>
          <a:p>
            <a:endParaRPr lang="en-US" sz="2200" b="0" i="0" dirty="0">
              <a:effectLst/>
              <a:latin typeface="Inter"/>
            </a:endParaRPr>
          </a:p>
        </p:txBody>
      </p:sp>
    </p:spTree>
    <p:extLst>
      <p:ext uri="{BB962C8B-B14F-4D97-AF65-F5344CB8AC3E}">
        <p14:creationId xmlns:p14="http://schemas.microsoft.com/office/powerpoint/2010/main" val="2367413349"/>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536BE4E-A412-EA42-1651-551AA53EC55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DAA51D-C8E9-E0F9-98BB-5FEDD5891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19E23BF-614A-08EB-DEA6-03BC0A3389B9}"/>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3" name="مربع نص 2">
            <a:extLst>
              <a:ext uri="{FF2B5EF4-FFF2-40B4-BE49-F238E27FC236}">
                <a16:creationId xmlns:a16="http://schemas.microsoft.com/office/drawing/2014/main" id="{A6E13482-656F-58C3-CAA1-227C9380F720}"/>
              </a:ext>
            </a:extLst>
          </p:cNvPr>
          <p:cNvSpPr txBox="1">
            <a:spLocks noGrp="1" noRot="1" noMove="1" noResize="1" noEditPoints="1" noAdjustHandles="1" noChangeArrowheads="1" noChangeShapeType="1"/>
          </p:cNvSpPr>
          <p:nvPr/>
        </p:nvSpPr>
        <p:spPr>
          <a:xfrm>
            <a:off x="2559583" y="2890391"/>
            <a:ext cx="7072834" cy="1077218"/>
          </a:xfrm>
          <a:prstGeom prst="rect">
            <a:avLst/>
          </a:prstGeom>
          <a:noFill/>
        </p:spPr>
        <p:txBody>
          <a:bodyPr wrap="none" rtlCol="0">
            <a:spAutoFit/>
          </a:bodyPr>
          <a:lstStyle/>
          <a:p>
            <a:pPr algn="ctr"/>
            <a:r>
              <a:rPr lang="en-US" sz="3200" b="0" i="0" dirty="0">
                <a:effectLst/>
                <a:latin typeface="Inter"/>
              </a:rPr>
              <a:t>What’s to stop a node from lying about</a:t>
            </a:r>
          </a:p>
          <a:p>
            <a:r>
              <a:rPr lang="en-US" sz="3200" b="0" i="0" dirty="0">
                <a:effectLst/>
                <a:latin typeface="Inter"/>
              </a:rPr>
              <a:t>the state of the network for its own gain?</a:t>
            </a:r>
            <a:endParaRPr lang="en-US" sz="3200" dirty="0"/>
          </a:p>
        </p:txBody>
      </p:sp>
    </p:spTree>
    <p:extLst>
      <p:ext uri="{BB962C8B-B14F-4D97-AF65-F5344CB8AC3E}">
        <p14:creationId xmlns:p14="http://schemas.microsoft.com/office/powerpoint/2010/main" val="463989728"/>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EBD7EF2-ADB3-47D8-9098-B9D78D7E7B3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2" name="Title 1">
            <a:extLst>
              <a:ext uri="{FF2B5EF4-FFF2-40B4-BE49-F238E27FC236}">
                <a16:creationId xmlns:a16="http://schemas.microsoft.com/office/drawing/2014/main" id="{1C4F5574-F49D-498F-B1C2-54E563C8AD1B}"/>
              </a:ext>
            </a:extLst>
          </p:cNvPr>
          <p:cNvSpPr>
            <a:spLocks noGrp="1" noRot="1" noMove="1" noResize="1" noEditPoints="1" noAdjustHandles="1" noChangeArrowheads="1" noChangeShapeType="1"/>
          </p:cNvSpPr>
          <p:nvPr>
            <p:ph type="ctrTitle"/>
          </p:nvPr>
        </p:nvSpPr>
        <p:spPr>
          <a:xfrm>
            <a:off x="759243" y="395832"/>
            <a:ext cx="3165643" cy="919862"/>
          </a:xfrm>
        </p:spPr>
        <p:txBody>
          <a:bodyPr>
            <a:normAutofit/>
          </a:bodyPr>
          <a:lstStyle/>
          <a:p>
            <a:r>
              <a:rPr lang="en-US" sz="4000" dirty="0">
                <a:solidFill>
                  <a:schemeClr val="tx1"/>
                </a:solidFill>
              </a:rPr>
              <a:t>Consensus</a:t>
            </a:r>
          </a:p>
        </p:txBody>
      </p:sp>
      <p:sp>
        <p:nvSpPr>
          <p:cNvPr id="11" name="مربع نص 10">
            <a:extLst>
              <a:ext uri="{FF2B5EF4-FFF2-40B4-BE49-F238E27FC236}">
                <a16:creationId xmlns:a16="http://schemas.microsoft.com/office/drawing/2014/main" id="{88B7D05D-4D41-575F-EFEC-1490284404E9}"/>
              </a:ext>
            </a:extLst>
          </p:cNvPr>
          <p:cNvSpPr txBox="1">
            <a:spLocks noGrp="1" noRot="1" noMove="1" noResize="1" noEditPoints="1" noAdjustHandles="1" noChangeArrowheads="1" noChangeShapeType="1"/>
          </p:cNvSpPr>
          <p:nvPr/>
        </p:nvSpPr>
        <p:spPr>
          <a:xfrm>
            <a:off x="759243" y="1575580"/>
            <a:ext cx="8187397" cy="1785104"/>
          </a:xfrm>
          <a:prstGeom prst="rect">
            <a:avLst/>
          </a:prstGeom>
          <a:noFill/>
        </p:spPr>
        <p:txBody>
          <a:bodyPr wrap="square" rtlCol="0">
            <a:spAutoFit/>
          </a:bodyPr>
          <a:lstStyle/>
          <a:p>
            <a:r>
              <a:rPr lang="en-US" sz="2200" b="0" i="0" dirty="0">
                <a:effectLst/>
                <a:latin typeface="Inter"/>
              </a:rPr>
              <a:t>This is the cleverest part of a public blockchain: There are thousands of nodes scattered across the planet, and the majority of them must verify each new transaction before it can join the blockchain.</a:t>
            </a:r>
          </a:p>
          <a:p>
            <a:r>
              <a:rPr lang="en-US" sz="2200" b="0" i="0" dirty="0">
                <a:effectLst/>
                <a:latin typeface="Inter"/>
              </a:rPr>
              <a:t>Once the block is added, every node in a blockchain must arrive at the same state. This is called achieving consensus.</a:t>
            </a:r>
            <a:endParaRPr lang="en-US" sz="2200" dirty="0"/>
          </a:p>
        </p:txBody>
      </p:sp>
      <p:sp>
        <p:nvSpPr>
          <p:cNvPr id="12" name="مربع نص 11">
            <a:extLst>
              <a:ext uri="{FF2B5EF4-FFF2-40B4-BE49-F238E27FC236}">
                <a16:creationId xmlns:a16="http://schemas.microsoft.com/office/drawing/2014/main" id="{B40B0D98-F400-8CA8-678F-DCFDDDCD0992}"/>
              </a:ext>
            </a:extLst>
          </p:cNvPr>
          <p:cNvSpPr txBox="1">
            <a:spLocks noGrp="1" noRot="1" noMove="1" noResize="1" noEditPoints="1" noAdjustHandles="1" noChangeArrowheads="1" noChangeShapeType="1"/>
          </p:cNvSpPr>
          <p:nvPr/>
        </p:nvSpPr>
        <p:spPr>
          <a:xfrm>
            <a:off x="759243" y="3662792"/>
            <a:ext cx="8961532" cy="1785104"/>
          </a:xfrm>
          <a:prstGeom prst="rect">
            <a:avLst/>
          </a:prstGeom>
          <a:noFill/>
        </p:spPr>
        <p:txBody>
          <a:bodyPr wrap="square" rtlCol="0">
            <a:spAutoFit/>
          </a:bodyPr>
          <a:lstStyle/>
          <a:p>
            <a:r>
              <a:rPr lang="en-US" sz="2200" b="0" i="0" dirty="0">
                <a:effectLst/>
                <a:latin typeface="Inter"/>
              </a:rPr>
              <a:t>With the management of the blockchain ledger distributed so widely, </a:t>
            </a:r>
          </a:p>
          <a:p>
            <a:r>
              <a:rPr lang="en-US" sz="2200" b="0" i="0" dirty="0">
                <a:effectLst/>
                <a:latin typeface="Inter"/>
              </a:rPr>
              <a:t>no single entity can gain control of the network or validate false information. </a:t>
            </a:r>
          </a:p>
          <a:p>
            <a:r>
              <a:rPr lang="en-US" sz="2200" b="0" i="0" dirty="0">
                <a:effectLst/>
                <a:latin typeface="Inter"/>
              </a:rPr>
              <a:t>This makes the whole network secure.</a:t>
            </a:r>
          </a:p>
          <a:p>
            <a:r>
              <a:rPr lang="en-US" sz="2200" b="0" i="0" dirty="0">
                <a:effectLst/>
                <a:latin typeface="Inter"/>
              </a:rPr>
              <a:t>But the way in which these nodes process transactions differs slightly depending on the consensus mechanism the blockchain uses</a:t>
            </a:r>
            <a:endParaRPr lang="en-US" sz="2200" dirty="0"/>
          </a:p>
        </p:txBody>
      </p:sp>
    </p:spTree>
    <p:extLst>
      <p:ext uri="{BB962C8B-B14F-4D97-AF65-F5344CB8AC3E}">
        <p14:creationId xmlns:p14="http://schemas.microsoft.com/office/powerpoint/2010/main" val="3966586417"/>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EBD7EF2-ADB3-47D8-9098-B9D78D7E7B3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7" name="مربع نص 6">
            <a:extLst>
              <a:ext uri="{FF2B5EF4-FFF2-40B4-BE49-F238E27FC236}">
                <a16:creationId xmlns:a16="http://schemas.microsoft.com/office/drawing/2014/main" id="{E2941658-3195-26A3-4782-04E039FDFBEC}"/>
              </a:ext>
            </a:extLst>
          </p:cNvPr>
          <p:cNvSpPr txBox="1">
            <a:spLocks noGrp="1" noRot="1" noMove="1" noResize="1" noEditPoints="1" noAdjustHandles="1" noChangeArrowheads="1" noChangeShapeType="1"/>
          </p:cNvSpPr>
          <p:nvPr/>
        </p:nvSpPr>
        <p:spPr>
          <a:xfrm>
            <a:off x="867062" y="475183"/>
            <a:ext cx="7526215" cy="1323439"/>
          </a:xfrm>
          <a:prstGeom prst="rect">
            <a:avLst/>
          </a:prstGeom>
          <a:noFill/>
        </p:spPr>
        <p:txBody>
          <a:bodyPr wrap="square" rtlCol="0">
            <a:spAutoFit/>
          </a:bodyPr>
          <a:lstStyle/>
          <a:p>
            <a:r>
              <a:rPr lang="en-US" sz="4000" i="0" u="none" strike="noStrike" dirty="0">
                <a:effectLst/>
                <a:latin typeface="Inter"/>
              </a:rPr>
              <a:t>Different Consensus Mechanisms</a:t>
            </a:r>
          </a:p>
          <a:p>
            <a:endParaRPr lang="en-US" sz="4000" dirty="0"/>
          </a:p>
        </p:txBody>
      </p:sp>
      <p:sp>
        <p:nvSpPr>
          <p:cNvPr id="8" name="مربع نص 7">
            <a:extLst>
              <a:ext uri="{FF2B5EF4-FFF2-40B4-BE49-F238E27FC236}">
                <a16:creationId xmlns:a16="http://schemas.microsoft.com/office/drawing/2014/main" id="{560D9F84-CE98-7A82-C7B7-E5144AA51A65}"/>
              </a:ext>
            </a:extLst>
          </p:cNvPr>
          <p:cNvSpPr txBox="1">
            <a:spLocks noGrp="1" noRot="1" noMove="1" noResize="1" noEditPoints="1" noAdjustHandles="1" noChangeArrowheads="1" noChangeShapeType="1"/>
          </p:cNvSpPr>
          <p:nvPr/>
        </p:nvSpPr>
        <p:spPr>
          <a:xfrm>
            <a:off x="867062" y="1421572"/>
            <a:ext cx="10976595" cy="4708981"/>
          </a:xfrm>
          <a:prstGeom prst="rect">
            <a:avLst/>
          </a:prstGeom>
          <a:noFill/>
        </p:spPr>
        <p:txBody>
          <a:bodyPr wrap="square" rtlCol="0">
            <a:spAutoFit/>
          </a:bodyPr>
          <a:lstStyle/>
          <a:p>
            <a:pPr algn="l" fontAlgn="base"/>
            <a:r>
              <a:rPr lang="en-US" sz="2000" b="0" i="0" dirty="0">
                <a:effectLst/>
                <a:latin typeface="Inter"/>
              </a:rPr>
              <a:t>Public blockchains have two main categories of consensus mechanisms; </a:t>
            </a:r>
          </a:p>
          <a:p>
            <a:pPr algn="l" fontAlgn="base"/>
            <a:r>
              <a:rPr lang="en-US" sz="2000" b="0" i="0" dirty="0">
                <a:effectLst/>
                <a:latin typeface="Inter"/>
              </a:rPr>
              <a:t>Proof-of-work and Proof-of-stake. </a:t>
            </a:r>
          </a:p>
          <a:p>
            <a:pPr algn="l" fontAlgn="base"/>
            <a:endParaRPr lang="en-US" sz="2000" b="0" i="0" dirty="0">
              <a:effectLst/>
              <a:latin typeface="Inter"/>
            </a:endParaRPr>
          </a:p>
          <a:p>
            <a:pPr algn="l" fontAlgn="base"/>
            <a:r>
              <a:rPr lang="en-US" sz="2000" b="1" i="0" u="sng" dirty="0">
                <a:effectLst/>
                <a:latin typeface="Inter"/>
                <a:hlinkClick r:id="rId3">
                  <a:extLst>
                    <a:ext uri="{A12FA001-AC4F-418D-AE19-62706E023703}">
                      <ahyp:hlinkClr xmlns:ahyp="http://schemas.microsoft.com/office/drawing/2018/hyperlinkcolor" val="tx"/>
                    </a:ext>
                  </a:extLst>
                </a:hlinkClick>
              </a:rPr>
              <a:t>Proof-of-Work</a:t>
            </a:r>
            <a:r>
              <a:rPr lang="en-US" sz="2000" b="1" i="0" dirty="0">
                <a:effectLst/>
                <a:latin typeface="Inter"/>
              </a:rPr>
              <a:t> (POW):</a:t>
            </a:r>
            <a:r>
              <a:rPr lang="en-US" sz="2000" b="0" i="0" dirty="0">
                <a:effectLst/>
                <a:latin typeface="Inter"/>
              </a:rPr>
              <a:t> A slower, secure consensus mechanism, which uses miners to create </a:t>
            </a:r>
          </a:p>
          <a:p>
            <a:pPr algn="l" fontAlgn="base"/>
            <a:r>
              <a:rPr lang="en-US" sz="2000" b="0" i="0" dirty="0">
                <a:effectLst/>
                <a:latin typeface="Inter"/>
              </a:rPr>
              <a:t>new coins and process transactions by solving complex puzzles which take a lot of computational power. </a:t>
            </a:r>
          </a:p>
          <a:p>
            <a:pPr algn="l" fontAlgn="base"/>
            <a:r>
              <a:rPr lang="en-US" sz="2000" b="0" i="0" dirty="0">
                <a:effectLst/>
                <a:latin typeface="Inter"/>
              </a:rPr>
              <a:t>This keeps the network secure as it makes the system pointless for miners to try and cheat.</a:t>
            </a:r>
          </a:p>
          <a:p>
            <a:pPr algn="l" fontAlgn="base"/>
            <a:r>
              <a:rPr lang="en-US" sz="2000" b="0" i="0" dirty="0">
                <a:effectLst/>
                <a:latin typeface="Inter"/>
              </a:rPr>
              <a:t>the cost of using that much energy is simply too expensive to make it worth it. </a:t>
            </a:r>
          </a:p>
          <a:p>
            <a:pPr algn="l" fontAlgn="base"/>
            <a:r>
              <a:rPr lang="en-US" sz="2000" b="0" i="0" dirty="0">
                <a:effectLst/>
                <a:latin typeface="Inter"/>
              </a:rPr>
              <a:t>A good example of a POW blockchain is Bitcoin.</a:t>
            </a:r>
          </a:p>
          <a:p>
            <a:pPr algn="l" fontAlgn="base"/>
            <a:endParaRPr lang="en-US" sz="2000" b="0" i="0" dirty="0">
              <a:effectLst/>
              <a:latin typeface="Inter"/>
            </a:endParaRPr>
          </a:p>
          <a:p>
            <a:pPr algn="l" fontAlgn="base"/>
            <a:r>
              <a:rPr lang="en-US" sz="2000" b="1" i="0" u="sng" dirty="0">
                <a:effectLst/>
                <a:latin typeface="Inter"/>
                <a:hlinkClick r:id="rId4">
                  <a:extLst>
                    <a:ext uri="{A12FA001-AC4F-418D-AE19-62706E023703}">
                      <ahyp:hlinkClr xmlns:ahyp="http://schemas.microsoft.com/office/drawing/2018/hyperlinkcolor" val="tx"/>
                    </a:ext>
                  </a:extLst>
                </a:hlinkClick>
              </a:rPr>
              <a:t>Proof-of-Stake</a:t>
            </a:r>
            <a:r>
              <a:rPr lang="en-US" sz="2000" b="1" i="0" dirty="0">
                <a:effectLst/>
                <a:latin typeface="Inter"/>
              </a:rPr>
              <a:t> (POS):</a:t>
            </a:r>
            <a:r>
              <a:rPr lang="en-US" sz="2000" b="0" i="0" dirty="0">
                <a:effectLst/>
                <a:latin typeface="Inter"/>
              </a:rPr>
              <a:t> A faster, energy-efficient consensus mechanism that uses validators to process </a:t>
            </a:r>
          </a:p>
          <a:p>
            <a:pPr algn="l" fontAlgn="base"/>
            <a:r>
              <a:rPr lang="en-US" sz="2000" b="0" i="0" dirty="0">
                <a:effectLst/>
                <a:latin typeface="Inter"/>
              </a:rPr>
              <a:t>transactions. Instead of using computational power to prove their trustworthiness, </a:t>
            </a:r>
          </a:p>
          <a:p>
            <a:pPr algn="l" fontAlgn="base"/>
            <a:r>
              <a:rPr lang="en-US" sz="2000" b="0" i="0" dirty="0">
                <a:effectLst/>
                <a:latin typeface="Inter"/>
              </a:rPr>
              <a:t>validators in a POS blockchain use significant amounts of crypto as collateral. </a:t>
            </a:r>
          </a:p>
          <a:p>
            <a:pPr algn="l" fontAlgn="base"/>
            <a:r>
              <a:rPr lang="en-US" sz="2000" b="0" i="0" dirty="0">
                <a:effectLst/>
                <a:latin typeface="Inter"/>
              </a:rPr>
              <a:t>In short, they receive rewards for acting well and are punished for acting maliciously.</a:t>
            </a:r>
          </a:p>
          <a:p>
            <a:pPr algn="l" fontAlgn="base"/>
            <a:r>
              <a:rPr lang="en-US" sz="2000" b="0" i="0" dirty="0">
                <a:effectLst/>
                <a:latin typeface="Inter"/>
              </a:rPr>
              <a:t> A good example of a blockchain that uses this system is Ethereum.</a:t>
            </a:r>
          </a:p>
          <a:p>
            <a:endParaRPr lang="en-US" sz="2000" dirty="0"/>
          </a:p>
        </p:txBody>
      </p:sp>
    </p:spTree>
    <p:extLst>
      <p:ext uri="{BB962C8B-B14F-4D97-AF65-F5344CB8AC3E}">
        <p14:creationId xmlns:p14="http://schemas.microsoft.com/office/powerpoint/2010/main" val="3133833809"/>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475057C-0C47-40FE-1D3E-35FA18357B4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A2718B-A55E-260D-B92C-4734AD8B7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A88E7D9-90C8-AED9-80B7-B5C6D59CFD4B}"/>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2" name="Title 1">
            <a:extLst>
              <a:ext uri="{FF2B5EF4-FFF2-40B4-BE49-F238E27FC236}">
                <a16:creationId xmlns:a16="http://schemas.microsoft.com/office/drawing/2014/main" id="{466B9CEE-C30E-C0F4-95AB-520F3B291ED1}"/>
              </a:ext>
            </a:extLst>
          </p:cNvPr>
          <p:cNvSpPr>
            <a:spLocks noGrp="1" noRot="1" noMove="1" noResize="1" noEditPoints="1" noAdjustHandles="1" noChangeArrowheads="1" noChangeShapeType="1"/>
          </p:cNvSpPr>
          <p:nvPr>
            <p:ph type="ctrTitle"/>
          </p:nvPr>
        </p:nvSpPr>
        <p:spPr>
          <a:xfrm>
            <a:off x="3599089" y="664389"/>
            <a:ext cx="4774417" cy="646331"/>
          </a:xfrm>
        </p:spPr>
        <p:txBody>
          <a:bodyPr>
            <a:normAutofit fontScale="90000"/>
          </a:bodyPr>
          <a:lstStyle/>
          <a:p>
            <a:pPr algn="ctr"/>
            <a:r>
              <a:rPr lang="en-US" sz="4000">
                <a:solidFill>
                  <a:schemeClr val="tx1"/>
                </a:solidFill>
              </a:rPr>
              <a:t>Bitcoin ecosystem</a:t>
            </a:r>
            <a:endParaRPr lang="en-US" sz="4000" dirty="0">
              <a:solidFill>
                <a:schemeClr val="tx1"/>
              </a:solidFill>
            </a:endParaRPr>
          </a:p>
        </p:txBody>
      </p:sp>
      <p:sp>
        <p:nvSpPr>
          <p:cNvPr id="4" name="TextBox 3">
            <a:extLst>
              <a:ext uri="{FF2B5EF4-FFF2-40B4-BE49-F238E27FC236}">
                <a16:creationId xmlns:a16="http://schemas.microsoft.com/office/drawing/2014/main" id="{19514815-1197-A184-2B77-453605E32278}"/>
              </a:ext>
            </a:extLst>
          </p:cNvPr>
          <p:cNvSpPr txBox="1">
            <a:spLocks noGrp="1" noRot="1" noMove="1" noResize="1" noEditPoints="1" noAdjustHandles="1" noChangeArrowheads="1" noChangeShapeType="1"/>
          </p:cNvSpPr>
          <p:nvPr/>
        </p:nvSpPr>
        <p:spPr>
          <a:xfrm>
            <a:off x="5443019" y="4484488"/>
            <a:ext cx="1528019" cy="646331"/>
          </a:xfrm>
          <a:prstGeom prst="rect">
            <a:avLst/>
          </a:prstGeom>
          <a:noFill/>
        </p:spPr>
        <p:txBody>
          <a:bodyPr wrap="square" rtlCol="0">
            <a:spAutoFit/>
          </a:bodyPr>
          <a:lstStyle/>
          <a:p>
            <a:r>
              <a:rPr lang="en-US" dirty="0"/>
              <a:t>Increased Bitcoin Value</a:t>
            </a:r>
          </a:p>
        </p:txBody>
      </p:sp>
      <p:sp>
        <p:nvSpPr>
          <p:cNvPr id="10" name="TextBox 9">
            <a:extLst>
              <a:ext uri="{FF2B5EF4-FFF2-40B4-BE49-F238E27FC236}">
                <a16:creationId xmlns:a16="http://schemas.microsoft.com/office/drawing/2014/main" id="{1D23671B-DD12-C6DC-D895-19A8252998CC}"/>
              </a:ext>
            </a:extLst>
          </p:cNvPr>
          <p:cNvSpPr txBox="1">
            <a:spLocks noGrp="1" noRot="1" noMove="1" noResize="1" noEditPoints="1" noAdjustHandles="1" noChangeArrowheads="1" noChangeShapeType="1"/>
          </p:cNvSpPr>
          <p:nvPr/>
        </p:nvSpPr>
        <p:spPr>
          <a:xfrm>
            <a:off x="6591499" y="2226581"/>
            <a:ext cx="1688952" cy="369332"/>
          </a:xfrm>
          <a:prstGeom prst="rect">
            <a:avLst/>
          </a:prstGeom>
          <a:noFill/>
        </p:spPr>
        <p:txBody>
          <a:bodyPr wrap="square" rtlCol="0">
            <a:spAutoFit/>
          </a:bodyPr>
          <a:lstStyle/>
          <a:p>
            <a:r>
              <a:rPr lang="en-US" dirty="0"/>
              <a:t>More Security</a:t>
            </a:r>
          </a:p>
        </p:txBody>
      </p:sp>
      <p:sp>
        <p:nvSpPr>
          <p:cNvPr id="11" name="TextBox 10">
            <a:extLst>
              <a:ext uri="{FF2B5EF4-FFF2-40B4-BE49-F238E27FC236}">
                <a16:creationId xmlns:a16="http://schemas.microsoft.com/office/drawing/2014/main" id="{7130A6E7-034A-F4DD-71CF-5FB265481376}"/>
              </a:ext>
            </a:extLst>
          </p:cNvPr>
          <p:cNvSpPr txBox="1">
            <a:spLocks noGrp="1" noRot="1" noMove="1" noResize="1" noEditPoints="1" noAdjustHandles="1" noChangeArrowheads="1" noChangeShapeType="1"/>
          </p:cNvSpPr>
          <p:nvPr/>
        </p:nvSpPr>
        <p:spPr>
          <a:xfrm>
            <a:off x="6971038" y="2226101"/>
            <a:ext cx="2464714" cy="369332"/>
          </a:xfrm>
          <a:prstGeom prst="rect">
            <a:avLst/>
          </a:prstGeom>
          <a:noFill/>
        </p:spPr>
        <p:txBody>
          <a:bodyPr wrap="square" rtlCol="0">
            <a:spAutoFit/>
          </a:bodyPr>
          <a:lstStyle/>
          <a:p>
            <a:endParaRPr lang="en-US" dirty="0"/>
          </a:p>
        </p:txBody>
      </p:sp>
      <p:sp>
        <p:nvSpPr>
          <p:cNvPr id="8" name="TextBox 7">
            <a:extLst>
              <a:ext uri="{FF2B5EF4-FFF2-40B4-BE49-F238E27FC236}">
                <a16:creationId xmlns:a16="http://schemas.microsoft.com/office/drawing/2014/main" id="{A2B89B9E-E83F-C1BA-18AD-24DE8F3A98EE}"/>
              </a:ext>
            </a:extLst>
          </p:cNvPr>
          <p:cNvSpPr txBox="1">
            <a:spLocks noGrp="1" noRot="1" noMove="1" noResize="1" noEditPoints="1" noAdjustHandles="1" noChangeArrowheads="1" noChangeShapeType="1"/>
          </p:cNvSpPr>
          <p:nvPr/>
        </p:nvSpPr>
        <p:spPr>
          <a:xfrm>
            <a:off x="3813244" y="2888423"/>
            <a:ext cx="1688952" cy="646331"/>
          </a:xfrm>
          <a:prstGeom prst="rect">
            <a:avLst/>
          </a:prstGeom>
          <a:noFill/>
        </p:spPr>
        <p:txBody>
          <a:bodyPr wrap="square" rtlCol="0">
            <a:spAutoFit/>
          </a:bodyPr>
          <a:lstStyle/>
          <a:p>
            <a:r>
              <a:rPr lang="en-US" dirty="0"/>
              <a:t>More Participants</a:t>
            </a:r>
          </a:p>
        </p:txBody>
      </p:sp>
      <p:cxnSp>
        <p:nvCxnSpPr>
          <p:cNvPr id="12" name="Connector: Elbow 11">
            <a:extLst>
              <a:ext uri="{FF2B5EF4-FFF2-40B4-BE49-F238E27FC236}">
                <a16:creationId xmlns:a16="http://schemas.microsoft.com/office/drawing/2014/main" id="{BFC75CD4-ACF6-EF6A-F523-BF6BCE04DEFE}"/>
              </a:ext>
            </a:extLst>
          </p:cNvPr>
          <p:cNvCxnSpPr>
            <a:cxnSpLocks noGrp="1" noRot="1" noMove="1" noResize="1" noEditPoints="1" noAdjustHandles="1" noChangeArrowheads="1" noChangeShapeType="1"/>
          </p:cNvCxnSpPr>
          <p:nvPr/>
        </p:nvCxnSpPr>
        <p:spPr>
          <a:xfrm flipV="1">
            <a:off x="4405519" y="2407704"/>
            <a:ext cx="1986684" cy="480338"/>
          </a:xfrm>
          <a:prstGeom prst="bentConnector3">
            <a:avLst>
              <a:gd name="adj1" fmla="val 0"/>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255839E4-15FD-9900-77FB-4EA8BC5EE42E}"/>
              </a:ext>
            </a:extLst>
          </p:cNvPr>
          <p:cNvCxnSpPr>
            <a:cxnSpLocks noGrp="1" noRot="1" noMove="1" noResize="1" noEditPoints="1" noAdjustHandles="1" noChangeArrowheads="1" noChangeShapeType="1"/>
            <a:endCxn id="4" idx="3"/>
          </p:cNvCxnSpPr>
          <p:nvPr/>
        </p:nvCxnSpPr>
        <p:spPr>
          <a:xfrm rot="5400000">
            <a:off x="6109881" y="3558309"/>
            <a:ext cx="2110502" cy="388188"/>
          </a:xfrm>
          <a:prstGeom prst="bentConnector2">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EB1D20B3-8D6E-4063-96F8-64D008656049}"/>
              </a:ext>
            </a:extLst>
          </p:cNvPr>
          <p:cNvCxnSpPr>
            <a:cxnSpLocks noGrp="1" noRot="1" noMove="1" noResize="1" noEditPoints="1" noAdjustHandles="1" noChangeArrowheads="1" noChangeShapeType="1"/>
          </p:cNvCxnSpPr>
          <p:nvPr/>
        </p:nvCxnSpPr>
        <p:spPr>
          <a:xfrm rot="16200000" flipV="1">
            <a:off x="4271245" y="3732668"/>
            <a:ext cx="1209260" cy="940712"/>
          </a:xfrm>
          <a:prstGeom prst="bentConnector3">
            <a:avLst>
              <a:gd name="adj1" fmla="val -48"/>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8383075"/>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EBD7EF2-ADB3-47D8-9098-B9D78D7E7B3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13" name="مربع نص 12">
            <a:extLst>
              <a:ext uri="{FF2B5EF4-FFF2-40B4-BE49-F238E27FC236}">
                <a16:creationId xmlns:a16="http://schemas.microsoft.com/office/drawing/2014/main" id="{7ADFD1B9-501D-3791-E7D0-7BF4819AE551}"/>
              </a:ext>
            </a:extLst>
          </p:cNvPr>
          <p:cNvSpPr txBox="1">
            <a:spLocks noGrp="1" noRot="1" noMove="1" noResize="1" noEditPoints="1" noAdjustHandles="1" noChangeArrowheads="1" noChangeShapeType="1"/>
          </p:cNvSpPr>
          <p:nvPr/>
        </p:nvSpPr>
        <p:spPr>
          <a:xfrm>
            <a:off x="821635" y="543339"/>
            <a:ext cx="9197390" cy="707886"/>
          </a:xfrm>
          <a:prstGeom prst="rect">
            <a:avLst/>
          </a:prstGeom>
          <a:noFill/>
        </p:spPr>
        <p:txBody>
          <a:bodyPr wrap="none" rtlCol="0">
            <a:spAutoFit/>
          </a:bodyPr>
          <a:lstStyle/>
          <a:p>
            <a:pPr algn="l" fontAlgn="base"/>
            <a:r>
              <a:rPr lang="en-US" sz="4000" i="0" u="none" strike="noStrike" dirty="0">
                <a:effectLst/>
                <a:latin typeface="Inter"/>
              </a:rPr>
              <a:t>Blockchain: What’s the Excitement About?</a:t>
            </a:r>
          </a:p>
        </p:txBody>
      </p:sp>
      <p:sp>
        <p:nvSpPr>
          <p:cNvPr id="14" name="مربع نص 13">
            <a:extLst>
              <a:ext uri="{FF2B5EF4-FFF2-40B4-BE49-F238E27FC236}">
                <a16:creationId xmlns:a16="http://schemas.microsoft.com/office/drawing/2014/main" id="{7CA3A68A-FAE2-6FEB-EFC4-07866F833B12}"/>
              </a:ext>
            </a:extLst>
          </p:cNvPr>
          <p:cNvSpPr txBox="1">
            <a:spLocks noGrp="1" noRot="1" noMove="1" noResize="1" noEditPoints="1" noAdjustHandles="1" noChangeArrowheads="1" noChangeShapeType="1"/>
          </p:cNvSpPr>
          <p:nvPr/>
        </p:nvSpPr>
        <p:spPr>
          <a:xfrm>
            <a:off x="821635" y="1457739"/>
            <a:ext cx="10265182" cy="1107996"/>
          </a:xfrm>
          <a:prstGeom prst="rect">
            <a:avLst/>
          </a:prstGeom>
          <a:noFill/>
        </p:spPr>
        <p:txBody>
          <a:bodyPr wrap="none" rtlCol="0">
            <a:spAutoFit/>
          </a:bodyPr>
          <a:lstStyle/>
          <a:p>
            <a:r>
              <a:rPr lang="en-US" sz="2200" b="0" i="0" dirty="0">
                <a:effectLst/>
                <a:latin typeface="Inter"/>
              </a:rPr>
              <a:t>While you may correspond blockchain technology directly to cryptocurrencies, </a:t>
            </a:r>
          </a:p>
          <a:p>
            <a:r>
              <a:rPr lang="en-US" sz="2200" b="0" i="0" dirty="0">
                <a:effectLst/>
                <a:latin typeface="Inter"/>
              </a:rPr>
              <a:t>there’s actually a lot more to it than that. Blockchain isn’t just about crypto and finance, </a:t>
            </a:r>
          </a:p>
          <a:p>
            <a:r>
              <a:rPr lang="en-US" sz="2200" b="0" i="0" dirty="0">
                <a:effectLst/>
                <a:latin typeface="Inter"/>
              </a:rPr>
              <a:t>these networks are also capable of some other novel uses.</a:t>
            </a:r>
            <a:endParaRPr lang="en-US" sz="2200" dirty="0"/>
          </a:p>
        </p:txBody>
      </p:sp>
      <p:sp>
        <p:nvSpPr>
          <p:cNvPr id="15" name="مربع نص 14">
            <a:extLst>
              <a:ext uri="{FF2B5EF4-FFF2-40B4-BE49-F238E27FC236}">
                <a16:creationId xmlns:a16="http://schemas.microsoft.com/office/drawing/2014/main" id="{20F415F2-8176-D9DA-530E-4D56BC90C049}"/>
              </a:ext>
            </a:extLst>
          </p:cNvPr>
          <p:cNvSpPr txBox="1">
            <a:spLocks noGrp="1" noRot="1" noMove="1" noResize="1" noEditPoints="1" noAdjustHandles="1" noChangeArrowheads="1" noChangeShapeType="1"/>
          </p:cNvSpPr>
          <p:nvPr/>
        </p:nvSpPr>
        <p:spPr>
          <a:xfrm>
            <a:off x="821635" y="2772249"/>
            <a:ext cx="11224591" cy="3816429"/>
          </a:xfrm>
          <a:prstGeom prst="rect">
            <a:avLst/>
          </a:prstGeom>
          <a:noFill/>
        </p:spPr>
        <p:txBody>
          <a:bodyPr wrap="square" rtlCol="0">
            <a:spAutoFit/>
          </a:bodyPr>
          <a:lstStyle/>
          <a:p>
            <a:pPr algn="l" fontAlgn="base"/>
            <a:r>
              <a:rPr lang="en-US" sz="2200" b="0" i="0" dirty="0">
                <a:effectLst/>
                <a:latin typeface="Inter"/>
              </a:rPr>
              <a:t>For example, </a:t>
            </a:r>
            <a:r>
              <a:rPr lang="en-US" sz="2200" b="0" i="0" u="sng" dirty="0">
                <a:effectLst/>
                <a:latin typeface="Inter"/>
                <a:hlinkClick r:id="rId3">
                  <a:extLst>
                    <a:ext uri="{A12FA001-AC4F-418D-AE19-62706E023703}">
                      <ahyp:hlinkClr xmlns:ahyp="http://schemas.microsoft.com/office/drawing/2018/hyperlinkcolor" val="tx"/>
                    </a:ext>
                  </a:extLst>
                </a:hlinkClick>
              </a:rPr>
              <a:t>decentralized finance apps</a:t>
            </a:r>
            <a:r>
              <a:rPr lang="en-US" sz="2200" b="0" i="0" dirty="0">
                <a:effectLst/>
                <a:latin typeface="Inter"/>
              </a:rPr>
              <a:t> which allow lending and borrowing are only possible </a:t>
            </a:r>
          </a:p>
          <a:p>
            <a:pPr algn="l" fontAlgn="base"/>
            <a:r>
              <a:rPr lang="en-US" sz="2200" b="0" i="0" dirty="0">
                <a:effectLst/>
                <a:latin typeface="Inter"/>
              </a:rPr>
              <a:t>due to this capability. Plus, blockchain games and blockchain art in the form of </a:t>
            </a:r>
          </a:p>
          <a:p>
            <a:pPr algn="l" fontAlgn="base"/>
            <a:r>
              <a:rPr lang="en-US" sz="2200" b="0" i="0" u="sng" dirty="0">
                <a:effectLst/>
                <a:latin typeface="Inter"/>
                <a:hlinkClick r:id="rId4">
                  <a:extLst>
                    <a:ext uri="{A12FA001-AC4F-418D-AE19-62706E023703}">
                      <ahyp:hlinkClr xmlns:ahyp="http://schemas.microsoft.com/office/drawing/2018/hyperlinkcolor" val="tx"/>
                    </a:ext>
                  </a:extLst>
                </a:hlinkClick>
              </a:rPr>
              <a:t>Non-fungible tokens</a:t>
            </a:r>
            <a:r>
              <a:rPr lang="en-US" sz="2200" b="0" i="0" u="sng" dirty="0">
                <a:effectLst/>
                <a:latin typeface="Inter"/>
              </a:rPr>
              <a:t> (NFTs)</a:t>
            </a:r>
            <a:r>
              <a:rPr lang="en-US" sz="2200" b="0" i="0" dirty="0">
                <a:effectLst/>
                <a:latin typeface="Inter"/>
              </a:rPr>
              <a:t> become possible too. </a:t>
            </a:r>
          </a:p>
          <a:p>
            <a:pPr algn="l" fontAlgn="base"/>
            <a:endParaRPr lang="en-US" sz="2200" b="0" i="0" dirty="0">
              <a:effectLst/>
              <a:latin typeface="Inter"/>
            </a:endParaRPr>
          </a:p>
          <a:p>
            <a:pPr algn="l" fontAlgn="base"/>
            <a:r>
              <a:rPr lang="en-US" sz="2200" b="0" i="0" dirty="0">
                <a:effectLst/>
                <a:latin typeface="Inter"/>
              </a:rPr>
              <a:t>Blockchain technology even has the power to change the way we govern things. </a:t>
            </a:r>
          </a:p>
          <a:p>
            <a:pPr algn="l" fontAlgn="base"/>
            <a:r>
              <a:rPr lang="en-US" sz="2200" b="0" i="0" dirty="0">
                <a:effectLst/>
                <a:latin typeface="Inter"/>
              </a:rPr>
              <a:t>That’s because tokens and coins make it possible to create complex decentralized voting systems </a:t>
            </a:r>
          </a:p>
          <a:p>
            <a:pPr algn="l" fontAlgn="base"/>
            <a:r>
              <a:rPr lang="en-US" sz="2200" b="0" i="0" dirty="0">
                <a:effectLst/>
                <a:latin typeface="Inter"/>
              </a:rPr>
              <a:t>in the form of </a:t>
            </a:r>
            <a:r>
              <a:rPr lang="en-US" sz="2200" b="0" i="0" u="sng" dirty="0">
                <a:effectLst/>
                <a:latin typeface="Inter"/>
                <a:hlinkClick r:id="rId5">
                  <a:extLst>
                    <a:ext uri="{A12FA001-AC4F-418D-AE19-62706E023703}">
                      <ahyp:hlinkClr xmlns:ahyp="http://schemas.microsoft.com/office/drawing/2018/hyperlinkcolor" val="tx"/>
                    </a:ext>
                  </a:extLst>
                </a:hlinkClick>
              </a:rPr>
              <a:t>Decentralized Autonomous Organizations</a:t>
            </a:r>
            <a:r>
              <a:rPr lang="en-US" sz="2200" b="0" i="0" dirty="0">
                <a:effectLst/>
                <a:latin typeface="Inter"/>
              </a:rPr>
              <a:t> (or DAOs).</a:t>
            </a:r>
          </a:p>
          <a:p>
            <a:pPr algn="l" fontAlgn="base"/>
            <a:r>
              <a:rPr lang="en-US" sz="2200" b="0" i="0" dirty="0">
                <a:effectLst/>
                <a:latin typeface="Inter"/>
              </a:rPr>
              <a:t>As the innovation in the web3 industry grows, the potential for more and more use cases</a:t>
            </a:r>
          </a:p>
          <a:p>
            <a:pPr algn="l" fontAlgn="base"/>
            <a:r>
              <a:rPr lang="en-US" sz="2200" b="0" i="0" dirty="0">
                <a:effectLst/>
                <a:latin typeface="Inter"/>
              </a:rPr>
              <a:t>grows along with it. Put simply, </a:t>
            </a:r>
          </a:p>
          <a:p>
            <a:pPr algn="l" fontAlgn="base"/>
            <a:r>
              <a:rPr lang="en-US" sz="2200" b="0" i="0" dirty="0">
                <a:effectLst/>
                <a:latin typeface="Inter"/>
              </a:rPr>
              <a:t>Blockchain technology is here to stay and who knows what else it could do in the future.</a:t>
            </a:r>
          </a:p>
          <a:p>
            <a:endParaRPr lang="en-US" sz="2200" dirty="0"/>
          </a:p>
        </p:txBody>
      </p:sp>
    </p:spTree>
    <p:extLst>
      <p:ext uri="{BB962C8B-B14F-4D97-AF65-F5344CB8AC3E}">
        <p14:creationId xmlns:p14="http://schemas.microsoft.com/office/powerpoint/2010/main" val="322244666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E827C2-6A96-1DE4-99EA-623CF24F0FDC}"/>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799FE81-1779-6EDE-A054-33D5F0B1A0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90CA645-0B10-245B-9CC2-F125A6D33D02}"/>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0"/>
            <a:ext cx="12191980" cy="6857990"/>
          </a:xfrm>
          <a:prstGeom prst="rect">
            <a:avLst/>
          </a:prstGeom>
        </p:spPr>
      </p:pic>
      <p:sp>
        <p:nvSpPr>
          <p:cNvPr id="2" name="Title 1">
            <a:extLst>
              <a:ext uri="{FF2B5EF4-FFF2-40B4-BE49-F238E27FC236}">
                <a16:creationId xmlns:a16="http://schemas.microsoft.com/office/drawing/2014/main" id="{327A1A4B-02FC-CEAF-5F16-CB626CE0ACE0}"/>
              </a:ext>
            </a:extLst>
          </p:cNvPr>
          <p:cNvSpPr>
            <a:spLocks noGrp="1" noRot="1" noMove="1" noResize="1" noEditPoints="1" noAdjustHandles="1" noChangeArrowheads="1" noChangeShapeType="1"/>
          </p:cNvSpPr>
          <p:nvPr>
            <p:ph type="ctrTitle"/>
          </p:nvPr>
        </p:nvSpPr>
        <p:spPr>
          <a:xfrm>
            <a:off x="965201" y="1020431"/>
            <a:ext cx="10225530" cy="1475013"/>
          </a:xfrm>
        </p:spPr>
        <p:txBody>
          <a:bodyPr>
            <a:normAutofit/>
          </a:bodyPr>
          <a:lstStyle/>
          <a:p>
            <a:r>
              <a:rPr lang="en-US" sz="4000" dirty="0">
                <a:solidFill>
                  <a:schemeClr val="tx1"/>
                </a:solidFill>
              </a:rPr>
              <a:t>The history of Bitcoin</a:t>
            </a:r>
          </a:p>
        </p:txBody>
      </p:sp>
      <p:sp>
        <p:nvSpPr>
          <p:cNvPr id="4" name="TextBox 3">
            <a:extLst>
              <a:ext uri="{FF2B5EF4-FFF2-40B4-BE49-F238E27FC236}">
                <a16:creationId xmlns:a16="http://schemas.microsoft.com/office/drawing/2014/main" id="{42E607A4-2EE8-4E7F-79D1-782BF834E3FB}"/>
              </a:ext>
            </a:extLst>
          </p:cNvPr>
          <p:cNvSpPr txBox="1">
            <a:spLocks noGrp="1" noRot="1" noMove="1" noResize="1" noEditPoints="1" noAdjustHandles="1" noChangeArrowheads="1" noChangeShapeType="1"/>
          </p:cNvSpPr>
          <p:nvPr/>
        </p:nvSpPr>
        <p:spPr>
          <a:xfrm>
            <a:off x="965201" y="3162228"/>
            <a:ext cx="2464714" cy="1477328"/>
          </a:xfrm>
          <a:prstGeom prst="rect">
            <a:avLst/>
          </a:prstGeom>
          <a:noFill/>
        </p:spPr>
        <p:txBody>
          <a:bodyPr wrap="square" rtlCol="0">
            <a:spAutoFit/>
          </a:bodyPr>
          <a:lstStyle/>
          <a:p>
            <a:r>
              <a:rPr lang="en-US" dirty="0"/>
              <a:t>2008</a:t>
            </a:r>
          </a:p>
          <a:p>
            <a:endParaRPr lang="en-US" dirty="0"/>
          </a:p>
          <a:p>
            <a:r>
              <a:rPr lang="en-US" dirty="0"/>
              <a:t>Idea was published under the pseudonym Satoshi Nakamoto</a:t>
            </a:r>
          </a:p>
        </p:txBody>
      </p:sp>
      <p:sp>
        <p:nvSpPr>
          <p:cNvPr id="10" name="TextBox 9">
            <a:extLst>
              <a:ext uri="{FF2B5EF4-FFF2-40B4-BE49-F238E27FC236}">
                <a16:creationId xmlns:a16="http://schemas.microsoft.com/office/drawing/2014/main" id="{B35F0909-A802-3834-D0F3-55633859B966}"/>
              </a:ext>
            </a:extLst>
          </p:cNvPr>
          <p:cNvSpPr txBox="1">
            <a:spLocks noGrp="1" noRot="1" noMove="1" noResize="1" noEditPoints="1" noAdjustHandles="1" noChangeArrowheads="1" noChangeShapeType="1"/>
          </p:cNvSpPr>
          <p:nvPr/>
        </p:nvSpPr>
        <p:spPr>
          <a:xfrm>
            <a:off x="3613252" y="3162228"/>
            <a:ext cx="2464714" cy="1200329"/>
          </a:xfrm>
          <a:prstGeom prst="rect">
            <a:avLst/>
          </a:prstGeom>
          <a:noFill/>
        </p:spPr>
        <p:txBody>
          <a:bodyPr wrap="square" rtlCol="0">
            <a:spAutoFit/>
          </a:bodyPr>
          <a:lstStyle/>
          <a:p>
            <a:r>
              <a:rPr lang="en-US" dirty="0"/>
              <a:t>2009</a:t>
            </a:r>
          </a:p>
          <a:p>
            <a:endParaRPr lang="en-US" dirty="0"/>
          </a:p>
          <a:p>
            <a:r>
              <a:rPr lang="en-US" dirty="0"/>
              <a:t>Start of the Bitcoin Network</a:t>
            </a:r>
          </a:p>
        </p:txBody>
      </p:sp>
      <p:sp>
        <p:nvSpPr>
          <p:cNvPr id="11" name="TextBox 10">
            <a:extLst>
              <a:ext uri="{FF2B5EF4-FFF2-40B4-BE49-F238E27FC236}">
                <a16:creationId xmlns:a16="http://schemas.microsoft.com/office/drawing/2014/main" id="{E9E503C1-3ECE-2462-BD64-DA166AECA43E}"/>
              </a:ext>
            </a:extLst>
          </p:cNvPr>
          <p:cNvSpPr txBox="1">
            <a:spLocks noGrp="1" noRot="1" noMove="1" noResize="1" noEditPoints="1" noAdjustHandles="1" noChangeArrowheads="1" noChangeShapeType="1"/>
          </p:cNvSpPr>
          <p:nvPr/>
        </p:nvSpPr>
        <p:spPr>
          <a:xfrm>
            <a:off x="6077966" y="3166816"/>
            <a:ext cx="2464714" cy="1477328"/>
          </a:xfrm>
          <a:prstGeom prst="rect">
            <a:avLst/>
          </a:prstGeom>
          <a:noFill/>
        </p:spPr>
        <p:txBody>
          <a:bodyPr wrap="square" rtlCol="0">
            <a:spAutoFit/>
          </a:bodyPr>
          <a:lstStyle/>
          <a:p>
            <a:r>
              <a:rPr lang="en-US" dirty="0"/>
              <a:t>2010</a:t>
            </a:r>
          </a:p>
          <a:p>
            <a:endParaRPr lang="en-US" dirty="0"/>
          </a:p>
          <a:p>
            <a:r>
              <a:rPr lang="en-US" dirty="0"/>
              <a:t>Fist cryptocurrency stock exchange is launched </a:t>
            </a:r>
          </a:p>
        </p:txBody>
      </p:sp>
      <p:sp>
        <p:nvSpPr>
          <p:cNvPr id="12" name="TextBox 11">
            <a:extLst>
              <a:ext uri="{FF2B5EF4-FFF2-40B4-BE49-F238E27FC236}">
                <a16:creationId xmlns:a16="http://schemas.microsoft.com/office/drawing/2014/main" id="{B3B703E9-544A-31AF-4A7E-C5B719E8DB6D}"/>
              </a:ext>
            </a:extLst>
          </p:cNvPr>
          <p:cNvSpPr txBox="1">
            <a:spLocks noGrp="1" noRot="1" noMove="1" noResize="1" noEditPoints="1" noAdjustHandles="1" noChangeArrowheads="1" noChangeShapeType="1"/>
          </p:cNvSpPr>
          <p:nvPr/>
        </p:nvSpPr>
        <p:spPr>
          <a:xfrm>
            <a:off x="8542680" y="3157640"/>
            <a:ext cx="2464714" cy="1200329"/>
          </a:xfrm>
          <a:prstGeom prst="rect">
            <a:avLst/>
          </a:prstGeom>
          <a:noFill/>
        </p:spPr>
        <p:txBody>
          <a:bodyPr wrap="square" rtlCol="0">
            <a:spAutoFit/>
          </a:bodyPr>
          <a:lstStyle/>
          <a:p>
            <a:r>
              <a:rPr lang="en-US" dirty="0"/>
              <a:t>2011</a:t>
            </a:r>
          </a:p>
          <a:p>
            <a:endParaRPr lang="en-US" dirty="0"/>
          </a:p>
          <a:p>
            <a:r>
              <a:rPr lang="en-US" dirty="0"/>
              <a:t>One Bitcoin equals one USD</a:t>
            </a:r>
          </a:p>
        </p:txBody>
      </p:sp>
    </p:spTree>
    <p:extLst>
      <p:ext uri="{BB962C8B-B14F-4D97-AF65-F5344CB8AC3E}">
        <p14:creationId xmlns:p14="http://schemas.microsoft.com/office/powerpoint/2010/main" val="3403076610"/>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EBD7EF2-ADB3-47D8-9098-B9D78D7E7B3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11" name="مربع نص 10">
            <a:extLst>
              <a:ext uri="{FF2B5EF4-FFF2-40B4-BE49-F238E27FC236}">
                <a16:creationId xmlns:a16="http://schemas.microsoft.com/office/drawing/2014/main" id="{783D945D-3C61-F841-488B-4E2315C423A4}"/>
              </a:ext>
            </a:extLst>
          </p:cNvPr>
          <p:cNvSpPr txBox="1"/>
          <p:nvPr/>
        </p:nvSpPr>
        <p:spPr>
          <a:xfrm>
            <a:off x="795131" y="450574"/>
            <a:ext cx="6796219" cy="707886"/>
          </a:xfrm>
          <a:prstGeom prst="rect">
            <a:avLst/>
          </a:prstGeom>
          <a:noFill/>
        </p:spPr>
        <p:txBody>
          <a:bodyPr wrap="none" rtlCol="0">
            <a:spAutoFit/>
          </a:bodyPr>
          <a:lstStyle/>
          <a:p>
            <a:r>
              <a:rPr lang="en-US" sz="4000" dirty="0"/>
              <a:t>Useful recourses for Blockchain</a:t>
            </a:r>
          </a:p>
        </p:txBody>
      </p:sp>
      <p:sp>
        <p:nvSpPr>
          <p:cNvPr id="12" name="مربع نص 11">
            <a:extLst>
              <a:ext uri="{FF2B5EF4-FFF2-40B4-BE49-F238E27FC236}">
                <a16:creationId xmlns:a16="http://schemas.microsoft.com/office/drawing/2014/main" id="{5EFA7DBE-2F7A-7383-D62E-72913360C221}"/>
              </a:ext>
            </a:extLst>
          </p:cNvPr>
          <p:cNvSpPr txBox="1"/>
          <p:nvPr/>
        </p:nvSpPr>
        <p:spPr>
          <a:xfrm>
            <a:off x="783842" y="1593282"/>
            <a:ext cx="10397718" cy="4154984"/>
          </a:xfrm>
          <a:prstGeom prst="rect">
            <a:avLst/>
          </a:prstGeom>
          <a:noFill/>
        </p:spPr>
        <p:txBody>
          <a:bodyPr wrap="none" rtlCol="0">
            <a:spAutoFit/>
          </a:bodyPr>
          <a:lstStyle/>
          <a:p>
            <a:pPr marL="342900" indent="-342900">
              <a:buFont typeface="Wingdings" panose="05000000000000000000" pitchFamily="2" charset="2"/>
              <a:buChar char="Ø"/>
            </a:pPr>
            <a:r>
              <a:rPr lang="en-US" sz="2400" dirty="0">
                <a:hlinkClick r:id="rId3">
                  <a:extLst>
                    <a:ext uri="{A12FA001-AC4F-418D-AE19-62706E023703}">
                      <ahyp:hlinkClr xmlns:ahyp="http://schemas.microsoft.com/office/drawing/2018/hyperlinkcolor" val="tx"/>
                    </a:ext>
                  </a:extLst>
                </a:hlinkClick>
              </a:rPr>
              <a:t>What is Web 3.0? | Ledger</a:t>
            </a:r>
            <a:r>
              <a:rPr lang="en-US" sz="2400" dirty="0"/>
              <a:t> (tutorial)</a:t>
            </a:r>
          </a:p>
          <a:p>
            <a:pPr marL="342900" indent="-342900">
              <a:buFont typeface="Wingdings" panose="05000000000000000000" pitchFamily="2" charset="2"/>
              <a:buChar char="Ø"/>
            </a:pPr>
            <a:endParaRPr lang="en-US" sz="2400" dirty="0"/>
          </a:p>
          <a:p>
            <a:pPr marL="342900" indent="-342900">
              <a:buFont typeface="Wingdings" panose="05000000000000000000" pitchFamily="2" charset="2"/>
              <a:buChar char="Ø"/>
            </a:pPr>
            <a:r>
              <a:rPr lang="ar-EG" sz="2400" dirty="0">
                <a:hlinkClick r:id="rId4">
                  <a:extLst>
                    <a:ext uri="{A12FA001-AC4F-418D-AE19-62706E023703}">
                      <ahyp:hlinkClr xmlns:ahyp="http://schemas.microsoft.com/office/drawing/2018/hyperlinkcolor" val="tx"/>
                    </a:ext>
                  </a:extLst>
                </a:hlinkClick>
              </a:rPr>
              <a:t>المخبر الاقتصادي كريبتو - </a:t>
            </a:r>
            <a:r>
              <a:rPr lang="en-US" sz="2400" dirty="0">
                <a:hlinkClick r:id="rId4">
                  <a:extLst>
                    <a:ext uri="{A12FA001-AC4F-418D-AE19-62706E023703}">
                      <ahyp:hlinkClr xmlns:ahyp="http://schemas.microsoft.com/office/drawing/2018/hyperlinkcolor" val="tx"/>
                    </a:ext>
                  </a:extLst>
                </a:hlinkClick>
              </a:rPr>
              <a:t>YouTube</a:t>
            </a:r>
            <a:r>
              <a:rPr lang="en-US" sz="2400" dirty="0"/>
              <a:t> (playlist)</a:t>
            </a:r>
          </a:p>
          <a:p>
            <a:pPr marL="342900" indent="-342900">
              <a:buFont typeface="Wingdings" panose="05000000000000000000" pitchFamily="2" charset="2"/>
              <a:buChar char="Ø"/>
            </a:pPr>
            <a:endParaRPr lang="en-US" sz="2400" dirty="0"/>
          </a:p>
          <a:p>
            <a:pPr marL="342900" indent="-342900">
              <a:buFont typeface="Wingdings" panose="05000000000000000000" pitchFamily="2" charset="2"/>
              <a:buChar char="Ø"/>
            </a:pPr>
            <a:r>
              <a:rPr lang="en-US" sz="2400" dirty="0">
                <a:hlinkClick r:id="rId5">
                  <a:extLst>
                    <a:ext uri="{A12FA001-AC4F-418D-AE19-62706E023703}">
                      <ahyp:hlinkClr xmlns:ahyp="http://schemas.microsoft.com/office/drawing/2018/hyperlinkcolor" val="tx"/>
                    </a:ext>
                  </a:extLst>
                </a:hlinkClick>
              </a:rPr>
              <a:t>Blockchain 101 Tutorial: Introduction &amp; Overview - </a:t>
            </a:r>
            <a:r>
              <a:rPr lang="ar-EG" sz="2400" dirty="0">
                <a:hlinkClick r:id="rId5">
                  <a:extLst>
                    <a:ext uri="{A12FA001-AC4F-418D-AE19-62706E023703}">
                      <ahyp:hlinkClr xmlns:ahyp="http://schemas.microsoft.com/office/drawing/2018/hyperlinkcolor" val="tx"/>
                    </a:ext>
                  </a:extLst>
                </a:hlinkClick>
              </a:rPr>
              <a:t>كورس شرح البلوك تشين – </a:t>
            </a:r>
            <a:r>
              <a:rPr lang="en-US" sz="2400" dirty="0">
                <a:hlinkClick r:id="rId5">
                  <a:extLst>
                    <a:ext uri="{A12FA001-AC4F-418D-AE19-62706E023703}">
                      <ahyp:hlinkClr xmlns:ahyp="http://schemas.microsoft.com/office/drawing/2018/hyperlinkcolor" val="tx"/>
                    </a:ext>
                  </a:extLst>
                </a:hlinkClick>
              </a:rPr>
              <a:t>YouTube</a:t>
            </a:r>
            <a:endParaRPr lang="en-US" sz="2400" dirty="0"/>
          </a:p>
          <a:p>
            <a:r>
              <a:rPr lang="en-US" sz="2400" dirty="0"/>
              <a:t>     please skip the intro, it contains music :)</a:t>
            </a:r>
          </a:p>
          <a:p>
            <a:pPr marL="342900" indent="-342900">
              <a:buFont typeface="Wingdings" panose="05000000000000000000" pitchFamily="2" charset="2"/>
              <a:buChar char="Ø"/>
            </a:pPr>
            <a:endParaRPr lang="en-US" sz="2400" dirty="0"/>
          </a:p>
          <a:p>
            <a:pPr marL="342900" indent="-342900">
              <a:buFont typeface="Wingdings" panose="05000000000000000000" pitchFamily="2" charset="2"/>
              <a:buChar char="Ø"/>
            </a:pPr>
            <a:r>
              <a:rPr lang="en-US" sz="2400" dirty="0">
                <a:hlinkClick r:id="rId6">
                  <a:extLst>
                    <a:ext uri="{A12FA001-AC4F-418D-AE19-62706E023703}">
                      <ahyp:hlinkClr xmlns:ahyp="http://schemas.microsoft.com/office/drawing/2018/hyperlinkcolor" val="tx"/>
                    </a:ext>
                  </a:extLst>
                </a:hlinkClick>
              </a:rPr>
              <a:t> Free Blockchain Course - 101 Blockchains</a:t>
            </a:r>
            <a:endParaRPr lang="en-US" sz="2400" dirty="0"/>
          </a:p>
          <a:p>
            <a:endParaRPr lang="en-US" sz="2400" dirty="0"/>
          </a:p>
          <a:p>
            <a:endParaRPr lang="en-US" sz="2400" dirty="0"/>
          </a:p>
          <a:p>
            <a:endParaRPr lang="en-US" sz="2400" dirty="0"/>
          </a:p>
        </p:txBody>
      </p:sp>
      <p:sp>
        <p:nvSpPr>
          <p:cNvPr id="13" name="مربع نص 12">
            <a:extLst>
              <a:ext uri="{FF2B5EF4-FFF2-40B4-BE49-F238E27FC236}">
                <a16:creationId xmlns:a16="http://schemas.microsoft.com/office/drawing/2014/main" id="{B8535711-C61B-FA23-2143-4806309AC1D6}"/>
              </a:ext>
            </a:extLst>
          </p:cNvPr>
          <p:cNvSpPr txBox="1"/>
          <p:nvPr/>
        </p:nvSpPr>
        <p:spPr>
          <a:xfrm>
            <a:off x="795131" y="5033885"/>
            <a:ext cx="5243551" cy="461665"/>
          </a:xfrm>
          <a:prstGeom prst="rect">
            <a:avLst/>
          </a:prstGeom>
          <a:noFill/>
        </p:spPr>
        <p:txBody>
          <a:bodyPr wrap="none" rtlCol="0">
            <a:spAutoFit/>
          </a:bodyPr>
          <a:lstStyle/>
          <a:p>
            <a:r>
              <a:rPr lang="en-US" sz="2400" dirty="0"/>
              <a:t>For visualization demo: </a:t>
            </a:r>
            <a:r>
              <a:rPr lang="en-US" sz="2400" dirty="0">
                <a:hlinkClick r:id="rId7">
                  <a:extLst>
                    <a:ext uri="{A12FA001-AC4F-418D-AE19-62706E023703}">
                      <ahyp:hlinkClr xmlns:ahyp="http://schemas.microsoft.com/office/drawing/2018/hyperlinkcolor" val="tx"/>
                    </a:ext>
                  </a:extLst>
                </a:hlinkClick>
              </a:rPr>
              <a:t>Blockchain demo</a:t>
            </a:r>
            <a:endParaRPr lang="en-US" sz="2400" dirty="0"/>
          </a:p>
        </p:txBody>
      </p:sp>
    </p:spTree>
    <p:extLst>
      <p:ext uri="{BB962C8B-B14F-4D97-AF65-F5344CB8AC3E}">
        <p14:creationId xmlns:p14="http://schemas.microsoft.com/office/powerpoint/2010/main" val="2959177531"/>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863679C-81B4-C5E1-C897-74098E8CEF18}"/>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8C7B7D0-45EF-0FAD-89D1-A54EAC49BC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57A02DE-82DA-5349-F6FC-7D83D4CDAFCC}"/>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3" name="مربع نص 2">
            <a:extLst>
              <a:ext uri="{FF2B5EF4-FFF2-40B4-BE49-F238E27FC236}">
                <a16:creationId xmlns:a16="http://schemas.microsoft.com/office/drawing/2014/main" id="{D634A842-711F-B887-6FFE-EE95ECBD7BAA}"/>
              </a:ext>
            </a:extLst>
          </p:cNvPr>
          <p:cNvSpPr txBox="1"/>
          <p:nvPr/>
        </p:nvSpPr>
        <p:spPr>
          <a:xfrm>
            <a:off x="662609" y="463826"/>
            <a:ext cx="2297232" cy="707886"/>
          </a:xfrm>
          <a:prstGeom prst="rect">
            <a:avLst/>
          </a:prstGeom>
          <a:noFill/>
        </p:spPr>
        <p:txBody>
          <a:bodyPr wrap="none" rtlCol="0">
            <a:spAutoFit/>
          </a:bodyPr>
          <a:lstStyle/>
          <a:p>
            <a:r>
              <a:rPr lang="en-US" sz="4000" dirty="0"/>
              <a:t>MongoDB</a:t>
            </a:r>
          </a:p>
        </p:txBody>
      </p:sp>
      <p:sp>
        <p:nvSpPr>
          <p:cNvPr id="4" name="مربع نص 3">
            <a:extLst>
              <a:ext uri="{FF2B5EF4-FFF2-40B4-BE49-F238E27FC236}">
                <a16:creationId xmlns:a16="http://schemas.microsoft.com/office/drawing/2014/main" id="{A72F62BC-5C7C-7564-4083-274161BFA9A2}"/>
              </a:ext>
            </a:extLst>
          </p:cNvPr>
          <p:cNvSpPr txBox="1"/>
          <p:nvPr/>
        </p:nvSpPr>
        <p:spPr>
          <a:xfrm>
            <a:off x="662609" y="1457739"/>
            <a:ext cx="11017631" cy="4832092"/>
          </a:xfrm>
          <a:prstGeom prst="rect">
            <a:avLst/>
          </a:prstGeom>
          <a:noFill/>
        </p:spPr>
        <p:txBody>
          <a:bodyPr wrap="none" rtlCol="0">
            <a:spAutoFit/>
          </a:bodyPr>
          <a:lstStyle/>
          <a:p>
            <a:r>
              <a:rPr lang="en-US" sz="2200" i="0" dirty="0">
                <a:effectLst/>
                <a:latin typeface="Söhne"/>
              </a:rPr>
              <a:t>MongoDB is a popular open-source NoSQL database program.</a:t>
            </a:r>
          </a:p>
          <a:p>
            <a:r>
              <a:rPr lang="en-US" sz="2200" i="0" dirty="0">
                <a:effectLst/>
                <a:latin typeface="Söhne"/>
              </a:rPr>
              <a:t>It uses a document-oriented data model, where data is stored in flexible, JSON-like documents </a:t>
            </a:r>
          </a:p>
          <a:p>
            <a:endParaRPr lang="en-US" sz="2200" i="0" dirty="0">
              <a:effectLst/>
              <a:latin typeface="Söhne"/>
            </a:endParaRPr>
          </a:p>
          <a:p>
            <a:r>
              <a:rPr lang="en-US" sz="2200" i="0" dirty="0">
                <a:effectLst/>
                <a:latin typeface="Söhne"/>
              </a:rPr>
              <a:t>Here are some key features and concepts associated with MongoDB:</a:t>
            </a:r>
          </a:p>
          <a:p>
            <a:endParaRPr lang="en-US" sz="2200" dirty="0">
              <a:latin typeface="Söhne"/>
            </a:endParaRPr>
          </a:p>
          <a:p>
            <a:pPr marL="457200" indent="-457200">
              <a:buFont typeface="+mj-lt"/>
              <a:buAutoNum type="arabicPeriod"/>
            </a:pPr>
            <a:r>
              <a:rPr lang="en-US" sz="2200" b="1" i="0" dirty="0">
                <a:effectLst/>
                <a:latin typeface="Söhne"/>
              </a:rPr>
              <a:t>Document-Oriented: </a:t>
            </a:r>
            <a:r>
              <a:rPr lang="en-US" sz="2200" i="0" dirty="0">
                <a:effectLst/>
                <a:latin typeface="Söhne"/>
              </a:rPr>
              <a:t>MongoDB stores data in flexible, JSON-like documents.</a:t>
            </a:r>
          </a:p>
          <a:p>
            <a:r>
              <a:rPr lang="en-US" sz="2200" i="0" dirty="0">
                <a:effectLst/>
                <a:latin typeface="Söhne"/>
              </a:rPr>
              <a:t>Each document can have a different structure, which means that data doesn't need</a:t>
            </a:r>
          </a:p>
          <a:p>
            <a:r>
              <a:rPr lang="en-US" sz="2200" i="0" dirty="0">
                <a:effectLst/>
                <a:latin typeface="Söhne"/>
              </a:rPr>
              <a:t>to be stored in rigidly defined tables with a fixed schema.</a:t>
            </a:r>
          </a:p>
          <a:p>
            <a:endParaRPr lang="en-US" sz="2200" dirty="0">
              <a:latin typeface="Söhne"/>
            </a:endParaRPr>
          </a:p>
          <a:p>
            <a:r>
              <a:rPr lang="en-US" sz="2200" b="1" dirty="0">
                <a:latin typeface="Söhne"/>
              </a:rPr>
              <a:t>2.   </a:t>
            </a:r>
            <a:r>
              <a:rPr lang="en-US" sz="2200" b="1" i="0" dirty="0">
                <a:effectLst/>
                <a:latin typeface="Söhne"/>
              </a:rPr>
              <a:t>NoSQL: </a:t>
            </a:r>
            <a:r>
              <a:rPr lang="en-US" sz="2200" i="0" dirty="0">
                <a:effectLst/>
                <a:latin typeface="Söhne"/>
              </a:rPr>
              <a:t>MongoDB is a NoSQL database, which means it doesn't rely on the traditional</a:t>
            </a:r>
          </a:p>
          <a:p>
            <a:r>
              <a:rPr lang="en-US" sz="2200" i="0" dirty="0">
                <a:effectLst/>
                <a:latin typeface="Söhne"/>
              </a:rPr>
              <a:t>relational database model with tables and rows. Instead, </a:t>
            </a:r>
          </a:p>
          <a:p>
            <a:r>
              <a:rPr lang="en-US" sz="2200" i="0" dirty="0">
                <a:effectLst/>
                <a:latin typeface="Söhne"/>
              </a:rPr>
              <a:t>it offers greater flexibility and scalability for handling unstructured or semi-structured data.</a:t>
            </a:r>
          </a:p>
          <a:p>
            <a:endParaRPr lang="en-US" sz="2200" dirty="0">
              <a:latin typeface="Söhne"/>
            </a:endParaRPr>
          </a:p>
          <a:p>
            <a:r>
              <a:rPr lang="en-US" sz="2200" b="1" dirty="0">
                <a:latin typeface="Söhne"/>
              </a:rPr>
              <a:t>3. </a:t>
            </a:r>
            <a:r>
              <a:rPr lang="en-US" sz="2200" b="1" i="0" dirty="0">
                <a:effectLst/>
                <a:latin typeface="Söhne"/>
              </a:rPr>
              <a:t>High Performance</a:t>
            </a:r>
            <a:r>
              <a:rPr lang="en-US" sz="2200" b="0" i="0" dirty="0">
                <a:effectLst/>
                <a:latin typeface="Söhne"/>
              </a:rPr>
              <a:t>: MongoDB offers high performance for both read and write operations.</a:t>
            </a:r>
            <a:endParaRPr lang="en-US" sz="2200" dirty="0"/>
          </a:p>
        </p:txBody>
      </p:sp>
    </p:spTree>
    <p:extLst>
      <p:ext uri="{BB962C8B-B14F-4D97-AF65-F5344CB8AC3E}">
        <p14:creationId xmlns:p14="http://schemas.microsoft.com/office/powerpoint/2010/main" val="1346912919"/>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0D60A4F-C7EF-F9A1-2684-02DD1CE4A0A3}"/>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FFB2D84-662A-1052-81E5-113E9C6D87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A0F8495-D2B2-5069-1DEE-C3CD70A1352E}"/>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6" name="مربع نص 5">
            <a:extLst>
              <a:ext uri="{FF2B5EF4-FFF2-40B4-BE49-F238E27FC236}">
                <a16:creationId xmlns:a16="http://schemas.microsoft.com/office/drawing/2014/main" id="{299B7CFD-568D-1ED8-EE1E-2D488AB2DADB}"/>
              </a:ext>
            </a:extLst>
          </p:cNvPr>
          <p:cNvSpPr txBox="1"/>
          <p:nvPr/>
        </p:nvSpPr>
        <p:spPr>
          <a:xfrm>
            <a:off x="4457985" y="329522"/>
            <a:ext cx="3276025" cy="584775"/>
          </a:xfrm>
          <a:prstGeom prst="rect">
            <a:avLst/>
          </a:prstGeom>
          <a:noFill/>
        </p:spPr>
        <p:txBody>
          <a:bodyPr wrap="none" rtlCol="0">
            <a:spAutoFit/>
          </a:bodyPr>
          <a:lstStyle/>
          <a:p>
            <a:pPr algn="ctr"/>
            <a:r>
              <a:rPr lang="en-US" sz="3200" dirty="0">
                <a:solidFill>
                  <a:srgbClr val="ECECEC"/>
                </a:solidFill>
                <a:latin typeface="Söhne"/>
              </a:rPr>
              <a:t>NoSQL </a:t>
            </a:r>
            <a:r>
              <a:rPr lang="en-US" sz="3200" b="0" i="0" dirty="0">
                <a:solidFill>
                  <a:srgbClr val="ECECEC"/>
                </a:solidFill>
                <a:effectLst/>
                <a:latin typeface="Söhne"/>
              </a:rPr>
              <a:t>VS SQL </a:t>
            </a:r>
            <a:r>
              <a:rPr lang="en-US" sz="3200" dirty="0">
                <a:solidFill>
                  <a:srgbClr val="ECECEC"/>
                </a:solidFill>
                <a:latin typeface="Söhne"/>
              </a:rPr>
              <a:t>DBs</a:t>
            </a:r>
            <a:endParaRPr lang="en-US" sz="3200" dirty="0"/>
          </a:p>
        </p:txBody>
      </p:sp>
      <p:graphicFrame>
        <p:nvGraphicFramePr>
          <p:cNvPr id="2" name="جدول 1">
            <a:extLst>
              <a:ext uri="{FF2B5EF4-FFF2-40B4-BE49-F238E27FC236}">
                <a16:creationId xmlns:a16="http://schemas.microsoft.com/office/drawing/2014/main" id="{318D7454-EDA1-F332-7A1E-9FA359AB1246}"/>
              </a:ext>
            </a:extLst>
          </p:cNvPr>
          <p:cNvGraphicFramePr>
            <a:graphicFrameLocks noGrp="1"/>
          </p:cNvGraphicFramePr>
          <p:nvPr>
            <p:extLst>
              <p:ext uri="{D42A27DB-BD31-4B8C-83A1-F6EECF244321}">
                <p14:modId xmlns:p14="http://schemas.microsoft.com/office/powerpoint/2010/main" val="2302261345"/>
              </p:ext>
            </p:extLst>
          </p:nvPr>
        </p:nvGraphicFramePr>
        <p:xfrm>
          <a:off x="2031999" y="1228067"/>
          <a:ext cx="8127999" cy="5090160"/>
        </p:xfrm>
        <a:graphic>
          <a:graphicData uri="http://schemas.openxmlformats.org/drawingml/2006/table">
            <a:tbl>
              <a:tblPr firstRow="1" bandRow="1">
                <a:tableStyleId>{69CF1AB2-1976-4502-BF36-3FF5EA218861}</a:tableStyleId>
              </a:tblPr>
              <a:tblGrid>
                <a:gridCol w="2709333">
                  <a:extLst>
                    <a:ext uri="{9D8B030D-6E8A-4147-A177-3AD203B41FA5}">
                      <a16:colId xmlns:a16="http://schemas.microsoft.com/office/drawing/2014/main" val="38212260"/>
                    </a:ext>
                  </a:extLst>
                </a:gridCol>
                <a:gridCol w="2709333">
                  <a:extLst>
                    <a:ext uri="{9D8B030D-6E8A-4147-A177-3AD203B41FA5}">
                      <a16:colId xmlns:a16="http://schemas.microsoft.com/office/drawing/2014/main" val="1304634354"/>
                    </a:ext>
                  </a:extLst>
                </a:gridCol>
                <a:gridCol w="2709333">
                  <a:extLst>
                    <a:ext uri="{9D8B030D-6E8A-4147-A177-3AD203B41FA5}">
                      <a16:colId xmlns:a16="http://schemas.microsoft.com/office/drawing/2014/main" val="1278956339"/>
                    </a:ext>
                  </a:extLst>
                </a:gridCol>
              </a:tblGrid>
              <a:tr h="353054">
                <a:tc>
                  <a:txBody>
                    <a:bodyPr/>
                    <a:lstStyle/>
                    <a:p>
                      <a:pPr algn="ctr"/>
                      <a:endParaRPr lang="en-US" sz="2400" dirty="0"/>
                    </a:p>
                    <a:p>
                      <a:pPr algn="ctr"/>
                      <a:r>
                        <a:rPr lang="en-US" sz="2800" dirty="0"/>
                        <a:t>Aspect</a:t>
                      </a:r>
                      <a:endParaRPr lang="en-US" sz="2400" dirty="0"/>
                    </a:p>
                    <a:p>
                      <a:pPr algn="ctr"/>
                      <a:endParaRPr lang="en-US" dirty="0"/>
                    </a:p>
                  </a:txBody>
                  <a:tcPr/>
                </a:tc>
                <a:tc>
                  <a:txBody>
                    <a:bodyPr/>
                    <a:lstStyle/>
                    <a:p>
                      <a:pPr algn="ctr"/>
                      <a:endParaRPr lang="en-US" sz="2400" dirty="0"/>
                    </a:p>
                    <a:p>
                      <a:pPr algn="ctr"/>
                      <a:r>
                        <a:rPr lang="en-US" sz="2400" dirty="0"/>
                        <a:t>SQL DB</a:t>
                      </a:r>
                    </a:p>
                  </a:txBody>
                  <a:tcPr/>
                </a:tc>
                <a:tc>
                  <a:txBody>
                    <a:bodyPr/>
                    <a:lstStyle/>
                    <a:p>
                      <a:pPr algn="ctr"/>
                      <a:endParaRPr lang="en-US" sz="2400" dirty="0"/>
                    </a:p>
                    <a:p>
                      <a:pPr algn="ctr"/>
                      <a:r>
                        <a:rPr lang="en-US" sz="2400" dirty="0"/>
                        <a:t>NoSQL DB</a:t>
                      </a:r>
                    </a:p>
                  </a:txBody>
                  <a:tcPr/>
                </a:tc>
                <a:extLst>
                  <a:ext uri="{0D108BD9-81ED-4DB2-BD59-A6C34878D82A}">
                    <a16:rowId xmlns:a16="http://schemas.microsoft.com/office/drawing/2014/main" val="2813084009"/>
                  </a:ext>
                </a:extLst>
              </a:tr>
              <a:tr h="318547">
                <a:tc>
                  <a:txBody>
                    <a:bodyPr/>
                    <a:lstStyle/>
                    <a:p>
                      <a:pPr algn="ctr" fontAlgn="base"/>
                      <a:r>
                        <a:rPr lang="en-US" b="1" dirty="0">
                          <a:solidFill>
                            <a:sysClr val="windowText" lastClr="000000"/>
                          </a:solidFill>
                          <a:effectLst/>
                        </a:rPr>
                        <a:t>Data Model</a:t>
                      </a:r>
                    </a:p>
                  </a:txBody>
                  <a:tcPr anchor="ctr"/>
                </a:tc>
                <a:tc>
                  <a:txBody>
                    <a:bodyPr/>
                    <a:lstStyle/>
                    <a:p>
                      <a:pPr algn="ctr"/>
                      <a:r>
                        <a:rPr lang="en-US" sz="2000" b="0" i="0" kern="1200" dirty="0">
                          <a:solidFill>
                            <a:schemeClr val="dk1"/>
                          </a:solidFill>
                          <a:effectLst/>
                          <a:latin typeface="+mn-lt"/>
                          <a:ea typeface="+mn-ea"/>
                          <a:cs typeface="+mn-cs"/>
                        </a:rPr>
                        <a:t>Tabular</a:t>
                      </a:r>
                      <a:endParaRPr lang="en-US" sz="2000" dirty="0"/>
                    </a:p>
                  </a:txBody>
                  <a:tcPr/>
                </a:tc>
                <a:tc>
                  <a:txBody>
                    <a:bodyPr/>
                    <a:lstStyle/>
                    <a:p>
                      <a:pPr algn="ctr"/>
                      <a:r>
                        <a:rPr lang="en-US" sz="2000" b="0" i="0" kern="1200" dirty="0">
                          <a:solidFill>
                            <a:schemeClr val="dk1"/>
                          </a:solidFill>
                          <a:effectLst/>
                          <a:latin typeface="+mn-lt"/>
                          <a:ea typeface="+mn-ea"/>
                          <a:cs typeface="+mn-cs"/>
                        </a:rPr>
                        <a:t>Document-oriented</a:t>
                      </a:r>
                      <a:endParaRPr lang="en-US" sz="2000" dirty="0"/>
                    </a:p>
                  </a:txBody>
                  <a:tcPr/>
                </a:tc>
                <a:extLst>
                  <a:ext uri="{0D108BD9-81ED-4DB2-BD59-A6C34878D82A}">
                    <a16:rowId xmlns:a16="http://schemas.microsoft.com/office/drawing/2014/main" val="1369585742"/>
                  </a:ext>
                </a:extLst>
              </a:tr>
              <a:tr h="706109">
                <a:tc>
                  <a:txBody>
                    <a:bodyPr/>
                    <a:lstStyle/>
                    <a:p>
                      <a:pPr algn="ctr"/>
                      <a:endParaRPr lang="en-US" sz="1800" b="1" i="0" kern="1200" dirty="0">
                        <a:solidFill>
                          <a:schemeClr val="dk1"/>
                        </a:solidFill>
                        <a:effectLst/>
                        <a:latin typeface="+mn-lt"/>
                        <a:ea typeface="+mn-ea"/>
                        <a:cs typeface="+mn-cs"/>
                      </a:endParaRPr>
                    </a:p>
                    <a:p>
                      <a:pPr algn="ctr"/>
                      <a:r>
                        <a:rPr lang="en-US" sz="1800" b="1" i="0" kern="1200" dirty="0">
                          <a:solidFill>
                            <a:schemeClr val="dk1"/>
                          </a:solidFill>
                          <a:effectLst/>
                          <a:latin typeface="+mn-lt"/>
                          <a:ea typeface="+mn-ea"/>
                          <a:cs typeface="+mn-cs"/>
                        </a:rPr>
                        <a:t>Schema</a:t>
                      </a:r>
                      <a:endParaRPr lang="en-US" b="1" dirty="0"/>
                    </a:p>
                    <a:p>
                      <a:pPr algn="ctr"/>
                      <a:endParaRPr lang="en-US" sz="1800" b="1" i="0" kern="1200" dirty="0">
                        <a:solidFill>
                          <a:schemeClr val="dk1"/>
                        </a:solidFill>
                        <a:effectLst/>
                        <a:latin typeface="+mn-lt"/>
                        <a:ea typeface="+mn-ea"/>
                        <a:cs typeface="+mn-cs"/>
                      </a:endParaRPr>
                    </a:p>
                  </a:txBody>
                  <a:tcPr/>
                </a:tc>
                <a:tc>
                  <a:txBody>
                    <a:bodyPr/>
                    <a:lstStyle/>
                    <a:p>
                      <a:pPr algn="ctr" fontAlgn="base"/>
                      <a:r>
                        <a:rPr lang="en-US" sz="2000" dirty="0">
                          <a:effectLst/>
                        </a:rPr>
                        <a:t>Fixed schema</a:t>
                      </a:r>
                    </a:p>
                  </a:txBody>
                  <a:tcPr anchor="ctr"/>
                </a:tc>
                <a:tc>
                  <a:txBody>
                    <a:bodyPr/>
                    <a:lstStyle/>
                    <a:p>
                      <a:pPr algn="ctr" fontAlgn="base"/>
                      <a:r>
                        <a:rPr lang="en-US" sz="2000" dirty="0">
                          <a:effectLst/>
                        </a:rPr>
                        <a:t>Flexible, schema-less</a:t>
                      </a:r>
                    </a:p>
                  </a:txBody>
                  <a:tcPr anchor="ctr"/>
                </a:tc>
                <a:extLst>
                  <a:ext uri="{0D108BD9-81ED-4DB2-BD59-A6C34878D82A}">
                    <a16:rowId xmlns:a16="http://schemas.microsoft.com/office/drawing/2014/main" val="412451947"/>
                  </a:ext>
                </a:extLst>
              </a:tr>
              <a:tr h="1012089">
                <a:tc>
                  <a:txBody>
                    <a:bodyPr/>
                    <a:lstStyle/>
                    <a:p>
                      <a:endParaRPr lang="en-US" dirty="0"/>
                    </a:p>
                    <a:p>
                      <a:pPr algn="ctr"/>
                      <a:r>
                        <a:rPr lang="en-US" sz="1800" b="1" i="0" kern="1200" dirty="0">
                          <a:solidFill>
                            <a:schemeClr val="dk1"/>
                          </a:solidFill>
                          <a:effectLst/>
                          <a:latin typeface="+mn-lt"/>
                          <a:ea typeface="+mn-ea"/>
                          <a:cs typeface="+mn-cs"/>
                        </a:rPr>
                        <a:t>Performance</a:t>
                      </a:r>
                      <a:endParaRPr lang="en-US" b="1" dirty="0"/>
                    </a:p>
                  </a:txBody>
                  <a:tcPr/>
                </a:tc>
                <a:tc>
                  <a:txBody>
                    <a:bodyPr/>
                    <a:lstStyle/>
                    <a:p>
                      <a:pPr algn="ctr"/>
                      <a:r>
                        <a:rPr lang="en-US" sz="2000" b="0" i="0" kern="1200" dirty="0">
                          <a:solidFill>
                            <a:schemeClr val="dk1"/>
                          </a:solidFill>
                          <a:effectLst/>
                          <a:latin typeface="+mn-lt"/>
                          <a:ea typeface="+mn-ea"/>
                          <a:cs typeface="+mn-cs"/>
                        </a:rPr>
                        <a:t>High performance, but may vary based on query complexity and indexing</a:t>
                      </a:r>
                      <a:endParaRPr lang="en-US" sz="2000" dirty="0"/>
                    </a:p>
                  </a:txBody>
                  <a:tcPr/>
                </a:tc>
                <a:tc>
                  <a:txBody>
                    <a:bodyPr/>
                    <a:lstStyle/>
                    <a:p>
                      <a:pPr algn="ctr"/>
                      <a:r>
                        <a:rPr lang="en-US" sz="2000" b="0" i="0" kern="1200" dirty="0">
                          <a:solidFill>
                            <a:schemeClr val="dk1"/>
                          </a:solidFill>
                          <a:effectLst/>
                          <a:latin typeface="+mn-lt"/>
                          <a:ea typeface="+mn-ea"/>
                          <a:cs typeface="+mn-cs"/>
                        </a:rPr>
                        <a:t>High performance for read/write operations</a:t>
                      </a:r>
                      <a:endParaRPr lang="en-US" sz="2000" dirty="0"/>
                    </a:p>
                  </a:txBody>
                  <a:tcPr/>
                </a:tc>
                <a:extLst>
                  <a:ext uri="{0D108BD9-81ED-4DB2-BD59-A6C34878D82A}">
                    <a16:rowId xmlns:a16="http://schemas.microsoft.com/office/drawing/2014/main" val="413408137"/>
                  </a:ext>
                </a:extLst>
              </a:tr>
              <a:tr h="776720">
                <a:tc>
                  <a:txBody>
                    <a:bodyPr/>
                    <a:lstStyle/>
                    <a:p>
                      <a:pPr algn="ctr"/>
                      <a:endParaRPr lang="en-US" sz="1800" b="1" i="0" kern="1200" dirty="0">
                        <a:solidFill>
                          <a:schemeClr val="dk1"/>
                        </a:solidFill>
                        <a:effectLst/>
                        <a:latin typeface="+mn-lt"/>
                        <a:ea typeface="+mn-ea"/>
                        <a:cs typeface="+mn-cs"/>
                      </a:endParaRPr>
                    </a:p>
                    <a:p>
                      <a:pPr algn="ctr"/>
                      <a:endParaRPr lang="en-US" sz="1800" b="1" i="0" kern="1200" dirty="0">
                        <a:solidFill>
                          <a:schemeClr val="dk1"/>
                        </a:solidFill>
                        <a:effectLst/>
                        <a:latin typeface="+mn-lt"/>
                        <a:ea typeface="+mn-ea"/>
                        <a:cs typeface="+mn-cs"/>
                      </a:endParaRPr>
                    </a:p>
                    <a:p>
                      <a:pPr algn="ctr"/>
                      <a:r>
                        <a:rPr lang="en-US" sz="1800" b="1" i="0" kern="1200" dirty="0">
                          <a:solidFill>
                            <a:schemeClr val="dk1"/>
                          </a:solidFill>
                          <a:effectLst/>
                          <a:latin typeface="+mn-lt"/>
                          <a:ea typeface="+mn-ea"/>
                          <a:cs typeface="+mn-cs"/>
                        </a:rPr>
                        <a:t>Use Case</a:t>
                      </a:r>
                      <a:endParaRPr lang="en-US" b="1" dirty="0"/>
                    </a:p>
                  </a:txBody>
                  <a:tcPr/>
                </a:tc>
                <a:tc>
                  <a:txBody>
                    <a:bodyPr/>
                    <a:lstStyle/>
                    <a:p>
                      <a:pPr algn="ctr"/>
                      <a:r>
                        <a:rPr lang="en-US" sz="2000" b="0" i="0" kern="1200" dirty="0">
                          <a:solidFill>
                            <a:schemeClr val="dk1"/>
                          </a:solidFill>
                          <a:effectLst/>
                          <a:latin typeface="+mn-lt"/>
                          <a:ea typeface="+mn-ea"/>
                          <a:cs typeface="+mn-cs"/>
                        </a:rPr>
                        <a:t>Transactional systems, ERP systems,</a:t>
                      </a:r>
                    </a:p>
                    <a:p>
                      <a:pPr algn="ctr"/>
                      <a:r>
                        <a:rPr lang="en-US" sz="2000" b="0" i="0" kern="1200" dirty="0">
                          <a:solidFill>
                            <a:schemeClr val="dk1"/>
                          </a:solidFill>
                          <a:effectLst/>
                          <a:latin typeface="+mn-lt"/>
                          <a:ea typeface="+mn-ea"/>
                          <a:cs typeface="+mn-cs"/>
                        </a:rPr>
                        <a:t>complex relationships</a:t>
                      </a:r>
                      <a:endParaRPr lang="en-US" sz="2000" dirty="0"/>
                    </a:p>
                  </a:txBody>
                  <a:tcPr/>
                </a:tc>
                <a:tc>
                  <a:txBody>
                    <a:bodyPr/>
                    <a:lstStyle/>
                    <a:p>
                      <a:pPr algn="ctr"/>
                      <a:r>
                        <a:rPr lang="en-US" sz="2000" b="0" i="0" kern="1200" dirty="0">
                          <a:solidFill>
                            <a:schemeClr val="dk1"/>
                          </a:solidFill>
                          <a:effectLst/>
                          <a:latin typeface="+mn-lt"/>
                          <a:ea typeface="+mn-ea"/>
                          <a:cs typeface="+mn-cs"/>
                        </a:rPr>
                        <a:t>Real-time analytics, content management, applications with rapidly evolving schemas</a:t>
                      </a:r>
                      <a:endParaRPr lang="en-US" sz="2000" dirty="0"/>
                    </a:p>
                  </a:txBody>
                  <a:tcPr/>
                </a:tc>
                <a:extLst>
                  <a:ext uri="{0D108BD9-81ED-4DB2-BD59-A6C34878D82A}">
                    <a16:rowId xmlns:a16="http://schemas.microsoft.com/office/drawing/2014/main" val="2922652195"/>
                  </a:ext>
                </a:extLst>
              </a:tr>
            </a:tbl>
          </a:graphicData>
        </a:graphic>
      </p:graphicFrame>
    </p:spTree>
    <p:extLst>
      <p:ext uri="{BB962C8B-B14F-4D97-AF65-F5344CB8AC3E}">
        <p14:creationId xmlns:p14="http://schemas.microsoft.com/office/powerpoint/2010/main" val="3301561595"/>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363685-D232-6665-D004-C951B4E54F9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AA5479C-4DBD-92BE-1133-C4F20B8897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075C3E0-A0D5-DF2B-FF51-E96AAFCECA08}"/>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3" name="مربع نص 2">
            <a:extLst>
              <a:ext uri="{FF2B5EF4-FFF2-40B4-BE49-F238E27FC236}">
                <a16:creationId xmlns:a16="http://schemas.microsoft.com/office/drawing/2014/main" id="{9C028856-3D28-3E6B-CC3A-C1C966967B95}"/>
              </a:ext>
            </a:extLst>
          </p:cNvPr>
          <p:cNvSpPr txBox="1"/>
          <p:nvPr/>
        </p:nvSpPr>
        <p:spPr>
          <a:xfrm>
            <a:off x="516835" y="450574"/>
            <a:ext cx="2161169" cy="707886"/>
          </a:xfrm>
          <a:prstGeom prst="rect">
            <a:avLst/>
          </a:prstGeom>
          <a:noFill/>
        </p:spPr>
        <p:txBody>
          <a:bodyPr wrap="none" rtlCol="0">
            <a:spAutoFit/>
          </a:bodyPr>
          <a:lstStyle/>
          <a:p>
            <a:r>
              <a:rPr lang="en-US" sz="4000" dirty="0"/>
              <a:t>Hazelcast</a:t>
            </a:r>
          </a:p>
        </p:txBody>
      </p:sp>
      <p:sp>
        <p:nvSpPr>
          <p:cNvPr id="4" name="مربع نص 3">
            <a:extLst>
              <a:ext uri="{FF2B5EF4-FFF2-40B4-BE49-F238E27FC236}">
                <a16:creationId xmlns:a16="http://schemas.microsoft.com/office/drawing/2014/main" id="{F88E1362-A0EC-B508-6209-698CC46FA2E7}"/>
              </a:ext>
            </a:extLst>
          </p:cNvPr>
          <p:cNvSpPr txBox="1"/>
          <p:nvPr/>
        </p:nvSpPr>
        <p:spPr>
          <a:xfrm>
            <a:off x="516835" y="1158460"/>
            <a:ext cx="11513088" cy="5601533"/>
          </a:xfrm>
          <a:prstGeom prst="rect">
            <a:avLst/>
          </a:prstGeom>
          <a:noFill/>
        </p:spPr>
        <p:txBody>
          <a:bodyPr wrap="none" rtlCol="0">
            <a:spAutoFit/>
          </a:bodyPr>
          <a:lstStyle/>
          <a:p>
            <a:r>
              <a:rPr lang="en-US" sz="2200" b="0" i="0" dirty="0">
                <a:effectLst/>
                <a:latin typeface="Söhne"/>
              </a:rPr>
              <a:t>Hazelcast is an in-memory data grid platform that provides distributed computing capabilities</a:t>
            </a:r>
          </a:p>
          <a:p>
            <a:r>
              <a:rPr lang="en-US" sz="2200" b="0" i="0" dirty="0">
                <a:effectLst/>
                <a:latin typeface="Söhne"/>
              </a:rPr>
              <a:t>for Java applications. It is designed to store and process large volumes of data in a distributed </a:t>
            </a:r>
          </a:p>
          <a:p>
            <a:r>
              <a:rPr lang="en-US" sz="2200" b="0" i="0" dirty="0">
                <a:effectLst/>
                <a:latin typeface="Söhne"/>
              </a:rPr>
              <a:t>and highly available manner across a cluster of machines. </a:t>
            </a:r>
          </a:p>
          <a:p>
            <a:endParaRPr lang="en-US" sz="2200" dirty="0">
              <a:latin typeface="Söhne"/>
            </a:endParaRPr>
          </a:p>
          <a:p>
            <a:pPr algn="l">
              <a:buFont typeface="+mj-lt"/>
              <a:buAutoNum type="arabicPeriod"/>
            </a:pPr>
            <a:r>
              <a:rPr lang="en-US" sz="2200" b="1" i="0" dirty="0">
                <a:effectLst/>
                <a:latin typeface="Söhne"/>
              </a:rPr>
              <a:t>In-Memory Data Grid (IMDG)</a:t>
            </a:r>
            <a:r>
              <a:rPr lang="en-US" sz="2200" b="0" i="0" dirty="0">
                <a:effectLst/>
                <a:latin typeface="Söhne"/>
              </a:rPr>
              <a:t>:</a:t>
            </a:r>
          </a:p>
          <a:p>
            <a:pPr lvl="1" algn="l"/>
            <a:r>
              <a:rPr lang="en-US" sz="2200" b="0" i="0" dirty="0">
                <a:effectLst/>
                <a:latin typeface="Söhne"/>
              </a:rPr>
              <a:t>Hazelcast operates as an in-memory data grid, meaning it stores data in the RAM </a:t>
            </a:r>
          </a:p>
          <a:p>
            <a:pPr lvl="1" algn="l"/>
            <a:r>
              <a:rPr lang="en-US" sz="2200" b="0" i="0" dirty="0">
                <a:effectLst/>
                <a:latin typeface="Söhne"/>
              </a:rPr>
              <a:t>of multiple machines within a cluster. This allows for extremely fast data access and processing.</a:t>
            </a:r>
          </a:p>
          <a:p>
            <a:pPr lvl="1" algn="l"/>
            <a:endParaRPr lang="en-US" sz="2200" b="0" i="0" dirty="0">
              <a:effectLst/>
              <a:latin typeface="Söhne"/>
            </a:endParaRPr>
          </a:p>
          <a:p>
            <a:pPr algn="l">
              <a:buFont typeface="+mj-lt"/>
              <a:buAutoNum type="arabicPeriod"/>
            </a:pPr>
            <a:r>
              <a:rPr lang="en-US" sz="2200" b="1" i="0" dirty="0">
                <a:effectLst/>
                <a:latin typeface="Söhne"/>
              </a:rPr>
              <a:t>Distributed Architecture</a:t>
            </a:r>
            <a:r>
              <a:rPr lang="en-US" sz="2200" b="0" i="0" dirty="0">
                <a:effectLst/>
                <a:latin typeface="Söhne"/>
              </a:rPr>
              <a:t>:</a:t>
            </a:r>
          </a:p>
          <a:p>
            <a:pPr lvl="1" algn="l"/>
            <a:r>
              <a:rPr lang="en-US" sz="2200" b="0" i="0" dirty="0">
                <a:effectLst/>
                <a:latin typeface="Söhne"/>
              </a:rPr>
              <a:t>Hazelcast distributes data and processing across multiple nodes in a cluster, </a:t>
            </a:r>
          </a:p>
          <a:p>
            <a:pPr lvl="1" algn="l"/>
            <a:r>
              <a:rPr lang="en-US" sz="2200" b="0" i="0" dirty="0">
                <a:effectLst/>
                <a:latin typeface="Söhne"/>
              </a:rPr>
              <a:t>providing scalability and fault tolerance. Data is partitioned and replicated across nodes</a:t>
            </a:r>
          </a:p>
          <a:p>
            <a:pPr lvl="1" algn="l"/>
            <a:r>
              <a:rPr lang="en-US" sz="2200" b="0" i="0" dirty="0">
                <a:effectLst/>
                <a:latin typeface="Söhne"/>
              </a:rPr>
              <a:t>to ensure high availability and fault tolerance.</a:t>
            </a:r>
          </a:p>
          <a:p>
            <a:pPr lvl="1" algn="l"/>
            <a:endParaRPr lang="en-US" sz="2200" b="0" i="0" dirty="0">
              <a:effectLst/>
              <a:latin typeface="Söhne"/>
            </a:endParaRPr>
          </a:p>
          <a:p>
            <a:pPr lvl="1" algn="l"/>
            <a:r>
              <a:rPr lang="en-US" sz="2200" b="0" i="0" dirty="0">
                <a:effectLst/>
                <a:latin typeface="Söhne"/>
              </a:rPr>
              <a:t>Overall, Hazelcast is a powerful platform for building highly scalable, </a:t>
            </a:r>
          </a:p>
          <a:p>
            <a:pPr lvl="1" algn="l"/>
            <a:r>
              <a:rPr lang="en-US" sz="2200" b="0" i="0" dirty="0">
                <a:effectLst/>
                <a:latin typeface="Söhne"/>
              </a:rPr>
              <a:t>distributed applications that require fast data access, low latency, and high availability. </a:t>
            </a:r>
          </a:p>
          <a:p>
            <a:endParaRPr lang="en-US" sz="2200" dirty="0"/>
          </a:p>
        </p:txBody>
      </p:sp>
    </p:spTree>
    <p:extLst>
      <p:ext uri="{BB962C8B-B14F-4D97-AF65-F5344CB8AC3E}">
        <p14:creationId xmlns:p14="http://schemas.microsoft.com/office/powerpoint/2010/main" val="4151241528"/>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4FC8C01-0192-31F3-9B39-7A6A032A161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B0D8F9-FE31-8F44-C37D-530CFB978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106CBB8-DB53-F140-6EF0-84409AFBCBCE}"/>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3" name="مربع نص 2">
            <a:extLst>
              <a:ext uri="{FF2B5EF4-FFF2-40B4-BE49-F238E27FC236}">
                <a16:creationId xmlns:a16="http://schemas.microsoft.com/office/drawing/2014/main" id="{E9455EEE-3B89-2676-3C6D-EE68DC17E81C}"/>
              </a:ext>
            </a:extLst>
          </p:cNvPr>
          <p:cNvSpPr txBox="1"/>
          <p:nvPr/>
        </p:nvSpPr>
        <p:spPr>
          <a:xfrm>
            <a:off x="582663" y="622852"/>
            <a:ext cx="11026673" cy="4370427"/>
          </a:xfrm>
          <a:prstGeom prst="rect">
            <a:avLst/>
          </a:prstGeom>
          <a:noFill/>
        </p:spPr>
        <p:txBody>
          <a:bodyPr wrap="none" rtlCol="0">
            <a:spAutoFit/>
          </a:bodyPr>
          <a:lstStyle/>
          <a:p>
            <a:pPr algn="l"/>
            <a:r>
              <a:rPr lang="en-US" sz="4000" b="1" i="0" dirty="0">
                <a:effectLst/>
                <a:latin typeface="Söhne"/>
              </a:rPr>
              <a:t>Use Cases</a:t>
            </a:r>
            <a:r>
              <a:rPr lang="en-US" sz="4000" b="0" i="0" dirty="0">
                <a:effectLst/>
                <a:latin typeface="Söhne"/>
              </a:rPr>
              <a:t>:</a:t>
            </a:r>
          </a:p>
          <a:p>
            <a:pPr algn="l"/>
            <a:endParaRPr lang="en-US" sz="2200" b="0" i="0" dirty="0">
              <a:effectLst/>
              <a:latin typeface="Söhne"/>
            </a:endParaRPr>
          </a:p>
          <a:p>
            <a:pPr algn="l">
              <a:buFont typeface="Arial" panose="020B0604020202020204" pitchFamily="34" charset="0"/>
              <a:buChar char="•"/>
            </a:pPr>
            <a:r>
              <a:rPr lang="en-US" sz="2200" b="1" i="0" dirty="0">
                <a:effectLst/>
                <a:latin typeface="Söhne"/>
              </a:rPr>
              <a:t> </a:t>
            </a:r>
            <a:r>
              <a:rPr lang="en-US" sz="2800" b="1" i="0" dirty="0">
                <a:effectLst/>
                <a:latin typeface="Söhne"/>
              </a:rPr>
              <a:t>Caching</a:t>
            </a:r>
            <a:r>
              <a:rPr lang="en-US" sz="2800" b="0" i="0" dirty="0">
                <a:effectLst/>
                <a:latin typeface="Söhne"/>
              </a:rPr>
              <a:t>: </a:t>
            </a:r>
            <a:r>
              <a:rPr lang="en-US" sz="2200" b="0" i="0" dirty="0">
                <a:effectLst/>
                <a:latin typeface="Söhne"/>
              </a:rPr>
              <a:t>Hazelcast can be used as a distributed cache to improve the performance </a:t>
            </a:r>
          </a:p>
          <a:p>
            <a:pPr algn="l"/>
            <a:r>
              <a:rPr lang="en-US" sz="2200" b="0" i="0" dirty="0">
                <a:effectLst/>
                <a:latin typeface="Söhne"/>
              </a:rPr>
              <a:t>   of applications</a:t>
            </a:r>
            <a:r>
              <a:rPr lang="en-US" sz="2200" dirty="0">
                <a:latin typeface="Söhne"/>
              </a:rPr>
              <a:t> </a:t>
            </a:r>
            <a:r>
              <a:rPr lang="en-US" sz="2200" b="0" i="0" dirty="0">
                <a:effectLst/>
                <a:latin typeface="Söhne"/>
              </a:rPr>
              <a:t>by caching frequently accessed data in memory.</a:t>
            </a:r>
          </a:p>
          <a:p>
            <a:pPr algn="l"/>
            <a:endParaRPr lang="en-US" sz="2200" b="0" i="0" dirty="0">
              <a:effectLst/>
              <a:latin typeface="Söhne"/>
            </a:endParaRPr>
          </a:p>
          <a:p>
            <a:pPr algn="l">
              <a:buFont typeface="Arial" panose="020B0604020202020204" pitchFamily="34" charset="0"/>
              <a:buChar char="•"/>
            </a:pPr>
            <a:r>
              <a:rPr lang="en-US" sz="2200" b="1" i="0" dirty="0">
                <a:effectLst/>
                <a:latin typeface="Söhne"/>
              </a:rPr>
              <a:t> </a:t>
            </a:r>
            <a:r>
              <a:rPr lang="en-US" sz="2800" b="1" i="0" dirty="0">
                <a:effectLst/>
                <a:latin typeface="Söhne"/>
              </a:rPr>
              <a:t>Data Processing</a:t>
            </a:r>
            <a:r>
              <a:rPr lang="en-US" sz="2800" b="0" i="0" dirty="0">
                <a:effectLst/>
                <a:latin typeface="Söhne"/>
              </a:rPr>
              <a:t>: </a:t>
            </a:r>
            <a:r>
              <a:rPr lang="en-US" sz="2200" b="0" i="0" dirty="0">
                <a:effectLst/>
                <a:latin typeface="Söhne"/>
              </a:rPr>
              <a:t>Hazelcast is suitable for use cases involving real-time data processing,</a:t>
            </a:r>
          </a:p>
          <a:p>
            <a:pPr algn="l"/>
            <a:r>
              <a:rPr lang="en-US" sz="2200" dirty="0">
                <a:latin typeface="Söhne"/>
              </a:rPr>
              <a:t>   </a:t>
            </a:r>
            <a:r>
              <a:rPr lang="en-US" sz="2200" b="0" i="0" dirty="0">
                <a:effectLst/>
                <a:latin typeface="Söhne"/>
              </a:rPr>
              <a:t>analytics, and stream processing.</a:t>
            </a:r>
          </a:p>
          <a:p>
            <a:pPr algn="l"/>
            <a:endParaRPr lang="en-US" sz="2200" b="0" i="0" dirty="0">
              <a:effectLst/>
              <a:latin typeface="Söhne"/>
            </a:endParaRPr>
          </a:p>
          <a:p>
            <a:pPr algn="l">
              <a:buFont typeface="Arial" panose="020B0604020202020204" pitchFamily="34" charset="0"/>
              <a:buChar char="•"/>
            </a:pPr>
            <a:r>
              <a:rPr lang="en-US" sz="2200" b="1" i="0" dirty="0">
                <a:effectLst/>
                <a:latin typeface="Söhne"/>
              </a:rPr>
              <a:t> </a:t>
            </a:r>
            <a:r>
              <a:rPr lang="en-US" sz="2800" b="1" i="0" dirty="0">
                <a:effectLst/>
                <a:latin typeface="Söhne"/>
              </a:rPr>
              <a:t>High-Volume Transactions</a:t>
            </a:r>
            <a:r>
              <a:rPr lang="en-US" sz="2800" b="0" i="0" dirty="0">
                <a:effectLst/>
                <a:latin typeface="Söhne"/>
              </a:rPr>
              <a:t>: </a:t>
            </a:r>
            <a:r>
              <a:rPr lang="en-US" sz="2200" b="0" i="0" dirty="0">
                <a:effectLst/>
                <a:latin typeface="Söhne"/>
              </a:rPr>
              <a:t>Applications with high-volume transactional requirements</a:t>
            </a:r>
          </a:p>
          <a:p>
            <a:pPr algn="l"/>
            <a:r>
              <a:rPr lang="en-US" sz="2200" b="0" i="0" dirty="0">
                <a:effectLst/>
                <a:latin typeface="Söhne"/>
              </a:rPr>
              <a:t>   can benefit from Hazelcast’s</a:t>
            </a:r>
            <a:r>
              <a:rPr lang="en-US" sz="2200" dirty="0">
                <a:latin typeface="Söhne"/>
              </a:rPr>
              <a:t> </a:t>
            </a:r>
            <a:r>
              <a:rPr lang="en-US" sz="2200" b="0" i="0" dirty="0">
                <a:effectLst/>
                <a:latin typeface="Söhne"/>
              </a:rPr>
              <a:t>ability to handle large volumes of data with low latency.</a:t>
            </a:r>
          </a:p>
          <a:p>
            <a:endParaRPr lang="en-US" sz="2200" dirty="0"/>
          </a:p>
        </p:txBody>
      </p:sp>
    </p:spTree>
    <p:extLst>
      <p:ext uri="{BB962C8B-B14F-4D97-AF65-F5344CB8AC3E}">
        <p14:creationId xmlns:p14="http://schemas.microsoft.com/office/powerpoint/2010/main" val="1238882990"/>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CC65DC2-1FE6-A512-C64D-7471E3EF151D}"/>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E2E598-C9F8-A7D8-82BA-B7BA61275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263DEE0-7837-847C-F876-A71FF19CC29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2" name="مربع نص 1">
            <a:extLst>
              <a:ext uri="{FF2B5EF4-FFF2-40B4-BE49-F238E27FC236}">
                <a16:creationId xmlns:a16="http://schemas.microsoft.com/office/drawing/2014/main" id="{42BD52BE-29FA-FD71-9DE3-537663DFDEE0}"/>
              </a:ext>
            </a:extLst>
          </p:cNvPr>
          <p:cNvSpPr txBox="1"/>
          <p:nvPr/>
        </p:nvSpPr>
        <p:spPr>
          <a:xfrm>
            <a:off x="2509505" y="2644170"/>
            <a:ext cx="7172989" cy="1569660"/>
          </a:xfrm>
          <a:prstGeom prst="rect">
            <a:avLst/>
          </a:prstGeom>
          <a:noFill/>
        </p:spPr>
        <p:txBody>
          <a:bodyPr wrap="none" rtlCol="0">
            <a:spAutoFit/>
          </a:bodyPr>
          <a:lstStyle/>
          <a:p>
            <a:pPr algn="ctr"/>
            <a:r>
              <a:rPr lang="en-US" sz="9600" dirty="0">
                <a:latin typeface="Arial Black" panose="020B0A04020102020204" pitchFamily="34" charset="0"/>
              </a:rPr>
              <a:t>Thank you</a:t>
            </a:r>
          </a:p>
        </p:txBody>
      </p:sp>
    </p:spTree>
    <p:extLst>
      <p:ext uri="{BB962C8B-B14F-4D97-AF65-F5344CB8AC3E}">
        <p14:creationId xmlns:p14="http://schemas.microsoft.com/office/powerpoint/2010/main" val="111799777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EBD7EF2-ADB3-47D8-9098-B9D78D7E7B3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5752"/>
            <a:ext cx="12191980" cy="6857990"/>
          </a:xfrm>
          <a:prstGeom prst="rect">
            <a:avLst/>
          </a:prstGeom>
        </p:spPr>
      </p:pic>
      <p:sp>
        <p:nvSpPr>
          <p:cNvPr id="2" name="Title 1">
            <a:extLst>
              <a:ext uri="{FF2B5EF4-FFF2-40B4-BE49-F238E27FC236}">
                <a16:creationId xmlns:a16="http://schemas.microsoft.com/office/drawing/2014/main" id="{1C4F5574-F49D-498F-B1C2-54E563C8AD1B}"/>
              </a:ext>
            </a:extLst>
          </p:cNvPr>
          <p:cNvSpPr>
            <a:spLocks noGrp="1" noRot="1" noMove="1" noResize="1" noEditPoints="1" noAdjustHandles="1" noChangeArrowheads="1" noChangeShapeType="1"/>
          </p:cNvSpPr>
          <p:nvPr>
            <p:ph type="ctrTitle"/>
          </p:nvPr>
        </p:nvSpPr>
        <p:spPr>
          <a:xfrm>
            <a:off x="965201" y="1020431"/>
            <a:ext cx="10225530" cy="1475013"/>
          </a:xfrm>
        </p:spPr>
        <p:txBody>
          <a:bodyPr>
            <a:normAutofit/>
          </a:bodyPr>
          <a:lstStyle/>
          <a:p>
            <a:r>
              <a:rPr lang="en-US" sz="4000" dirty="0">
                <a:solidFill>
                  <a:schemeClr val="tx1"/>
                </a:solidFill>
              </a:rPr>
              <a:t>The history of Bitcoin</a:t>
            </a:r>
          </a:p>
        </p:txBody>
      </p:sp>
      <p:sp>
        <p:nvSpPr>
          <p:cNvPr id="4" name="TextBox 3">
            <a:extLst>
              <a:ext uri="{FF2B5EF4-FFF2-40B4-BE49-F238E27FC236}">
                <a16:creationId xmlns:a16="http://schemas.microsoft.com/office/drawing/2014/main" id="{12E7B4C1-0325-4664-A22A-9A5C9E79153B}"/>
              </a:ext>
            </a:extLst>
          </p:cNvPr>
          <p:cNvSpPr txBox="1">
            <a:spLocks noGrp="1" noRot="1" noMove="1" noResize="1" noEditPoints="1" noAdjustHandles="1" noChangeArrowheads="1" noChangeShapeType="1"/>
          </p:cNvSpPr>
          <p:nvPr/>
        </p:nvSpPr>
        <p:spPr>
          <a:xfrm>
            <a:off x="965201" y="3162228"/>
            <a:ext cx="2464714" cy="1200329"/>
          </a:xfrm>
          <a:prstGeom prst="rect">
            <a:avLst/>
          </a:prstGeom>
          <a:noFill/>
        </p:spPr>
        <p:txBody>
          <a:bodyPr wrap="square" rtlCol="0">
            <a:spAutoFit/>
          </a:bodyPr>
          <a:lstStyle/>
          <a:p>
            <a:r>
              <a:rPr lang="en-US" dirty="0"/>
              <a:t>2013</a:t>
            </a:r>
          </a:p>
          <a:p>
            <a:endParaRPr lang="en-US" dirty="0"/>
          </a:p>
          <a:p>
            <a:r>
              <a:rPr lang="en-US" dirty="0"/>
              <a:t>1 Bitcoin equals</a:t>
            </a:r>
          </a:p>
          <a:p>
            <a:r>
              <a:rPr lang="en-US" dirty="0"/>
              <a:t>100 USD</a:t>
            </a:r>
          </a:p>
        </p:txBody>
      </p:sp>
      <p:sp>
        <p:nvSpPr>
          <p:cNvPr id="10" name="TextBox 9">
            <a:extLst>
              <a:ext uri="{FF2B5EF4-FFF2-40B4-BE49-F238E27FC236}">
                <a16:creationId xmlns:a16="http://schemas.microsoft.com/office/drawing/2014/main" id="{BFD10E9F-B39C-48AA-BC02-7D684A48B14C}"/>
              </a:ext>
            </a:extLst>
          </p:cNvPr>
          <p:cNvSpPr txBox="1">
            <a:spLocks noGrp="1" noRot="1" noMove="1" noResize="1" noEditPoints="1" noAdjustHandles="1" noChangeArrowheads="1" noChangeShapeType="1"/>
          </p:cNvSpPr>
          <p:nvPr/>
        </p:nvSpPr>
        <p:spPr>
          <a:xfrm>
            <a:off x="3613252" y="3162227"/>
            <a:ext cx="2464714" cy="1200329"/>
          </a:xfrm>
          <a:prstGeom prst="rect">
            <a:avLst/>
          </a:prstGeom>
          <a:noFill/>
        </p:spPr>
        <p:txBody>
          <a:bodyPr wrap="square" rtlCol="0">
            <a:spAutoFit/>
          </a:bodyPr>
          <a:lstStyle/>
          <a:p>
            <a:r>
              <a:rPr lang="en-US" dirty="0"/>
              <a:t>2014</a:t>
            </a:r>
          </a:p>
          <a:p>
            <a:endParaRPr lang="en-US" dirty="0"/>
          </a:p>
          <a:p>
            <a:r>
              <a:rPr lang="en-US" dirty="0"/>
              <a:t>Microsoft accepts Bitcoin</a:t>
            </a:r>
          </a:p>
        </p:txBody>
      </p:sp>
      <p:sp>
        <p:nvSpPr>
          <p:cNvPr id="11" name="TextBox 10">
            <a:extLst>
              <a:ext uri="{FF2B5EF4-FFF2-40B4-BE49-F238E27FC236}">
                <a16:creationId xmlns:a16="http://schemas.microsoft.com/office/drawing/2014/main" id="{EC3A2ACC-65EA-43F8-AECE-DBF5F96A01A1}"/>
              </a:ext>
            </a:extLst>
          </p:cNvPr>
          <p:cNvSpPr txBox="1">
            <a:spLocks noGrp="1" noRot="1" noMove="1" noResize="1" noEditPoints="1" noAdjustHandles="1" noChangeArrowheads="1" noChangeShapeType="1"/>
          </p:cNvSpPr>
          <p:nvPr/>
        </p:nvSpPr>
        <p:spPr>
          <a:xfrm>
            <a:off x="5986298" y="3140500"/>
            <a:ext cx="2464714" cy="1200329"/>
          </a:xfrm>
          <a:prstGeom prst="rect">
            <a:avLst/>
          </a:prstGeom>
          <a:noFill/>
        </p:spPr>
        <p:txBody>
          <a:bodyPr wrap="square" rtlCol="0">
            <a:spAutoFit/>
          </a:bodyPr>
          <a:lstStyle/>
          <a:p>
            <a:r>
              <a:rPr lang="en-US" dirty="0"/>
              <a:t>2017</a:t>
            </a:r>
          </a:p>
          <a:p>
            <a:endParaRPr lang="en-US" dirty="0"/>
          </a:p>
          <a:p>
            <a:r>
              <a:rPr lang="en-US" dirty="0"/>
              <a:t>1 Bitcoin equals</a:t>
            </a:r>
          </a:p>
          <a:p>
            <a:r>
              <a:rPr lang="en-US" dirty="0"/>
              <a:t>10,000 USD</a:t>
            </a:r>
          </a:p>
        </p:txBody>
      </p:sp>
    </p:spTree>
    <p:extLst>
      <p:ext uri="{BB962C8B-B14F-4D97-AF65-F5344CB8AC3E}">
        <p14:creationId xmlns:p14="http://schemas.microsoft.com/office/powerpoint/2010/main" val="396138809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EBD7EF2-ADB3-47D8-9098-B9D78D7E7B3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987"/>
            <a:ext cx="12191980" cy="6857990"/>
          </a:xfrm>
          <a:prstGeom prst="rect">
            <a:avLst/>
          </a:prstGeom>
        </p:spPr>
      </p:pic>
      <p:sp>
        <p:nvSpPr>
          <p:cNvPr id="2" name="Title 1">
            <a:extLst>
              <a:ext uri="{FF2B5EF4-FFF2-40B4-BE49-F238E27FC236}">
                <a16:creationId xmlns:a16="http://schemas.microsoft.com/office/drawing/2014/main" id="{1C4F5574-F49D-498F-B1C2-54E563C8AD1B}"/>
              </a:ext>
            </a:extLst>
          </p:cNvPr>
          <p:cNvSpPr>
            <a:spLocks noGrp="1" noRot="1" noMove="1" noResize="1" noEditPoints="1" noAdjustHandles="1" noChangeArrowheads="1" noChangeShapeType="1"/>
          </p:cNvSpPr>
          <p:nvPr>
            <p:ph type="ctrTitle"/>
          </p:nvPr>
        </p:nvSpPr>
        <p:spPr>
          <a:xfrm>
            <a:off x="965201" y="1020431"/>
            <a:ext cx="10225530" cy="1475013"/>
          </a:xfrm>
        </p:spPr>
        <p:txBody>
          <a:bodyPr>
            <a:normAutofit/>
          </a:bodyPr>
          <a:lstStyle/>
          <a:p>
            <a:r>
              <a:rPr lang="en-US" sz="4000" dirty="0">
                <a:solidFill>
                  <a:schemeClr val="tx1"/>
                </a:solidFill>
              </a:rPr>
              <a:t>Bitcoin       ≠        blockchain</a:t>
            </a:r>
          </a:p>
        </p:txBody>
      </p:sp>
      <p:sp>
        <p:nvSpPr>
          <p:cNvPr id="4" name="TextBox 3">
            <a:extLst>
              <a:ext uri="{FF2B5EF4-FFF2-40B4-BE49-F238E27FC236}">
                <a16:creationId xmlns:a16="http://schemas.microsoft.com/office/drawing/2014/main" id="{12E7B4C1-0325-4664-A22A-9A5C9E79153B}"/>
              </a:ext>
            </a:extLst>
          </p:cNvPr>
          <p:cNvSpPr txBox="1">
            <a:spLocks noGrp="1" noRot="1" noMove="1" noResize="1" noEditPoints="1" noAdjustHandles="1" noChangeArrowheads="1" noChangeShapeType="1"/>
          </p:cNvSpPr>
          <p:nvPr/>
        </p:nvSpPr>
        <p:spPr>
          <a:xfrm>
            <a:off x="965201" y="2780678"/>
            <a:ext cx="2464714" cy="1200329"/>
          </a:xfrm>
          <a:prstGeom prst="rect">
            <a:avLst/>
          </a:prstGeom>
          <a:noFill/>
        </p:spPr>
        <p:txBody>
          <a:bodyPr wrap="square" rtlCol="0">
            <a:spAutoFit/>
          </a:bodyPr>
          <a:lstStyle/>
          <a:p>
            <a:r>
              <a:rPr lang="en-US" sz="2400" dirty="0"/>
              <a:t>Is an application of blockchain technology</a:t>
            </a:r>
          </a:p>
        </p:txBody>
      </p:sp>
      <p:sp>
        <p:nvSpPr>
          <p:cNvPr id="10" name="TextBox 9">
            <a:extLst>
              <a:ext uri="{FF2B5EF4-FFF2-40B4-BE49-F238E27FC236}">
                <a16:creationId xmlns:a16="http://schemas.microsoft.com/office/drawing/2014/main" id="{BFD10E9F-B39C-48AA-BC02-7D684A48B14C}"/>
              </a:ext>
            </a:extLst>
          </p:cNvPr>
          <p:cNvSpPr txBox="1">
            <a:spLocks noGrp="1" noRot="1" noMove="1" noResize="1" noEditPoints="1" noAdjustHandles="1" noChangeArrowheads="1" noChangeShapeType="1"/>
          </p:cNvSpPr>
          <p:nvPr/>
        </p:nvSpPr>
        <p:spPr>
          <a:xfrm>
            <a:off x="5440350" y="2780677"/>
            <a:ext cx="4350764" cy="1200329"/>
          </a:xfrm>
          <a:prstGeom prst="rect">
            <a:avLst/>
          </a:prstGeom>
          <a:noFill/>
        </p:spPr>
        <p:txBody>
          <a:bodyPr wrap="square" rtlCol="0">
            <a:spAutoFit/>
          </a:bodyPr>
          <a:lstStyle/>
          <a:p>
            <a:r>
              <a:rPr lang="en-US" sz="2400" dirty="0"/>
              <a:t>Is the underlying Data Structure, which can be used for many things, including cryptocurrencies</a:t>
            </a:r>
          </a:p>
        </p:txBody>
      </p:sp>
    </p:spTree>
    <p:extLst>
      <p:ext uri="{BB962C8B-B14F-4D97-AF65-F5344CB8AC3E}">
        <p14:creationId xmlns:p14="http://schemas.microsoft.com/office/powerpoint/2010/main" val="8749221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DEF2DD5-A2EA-B7AA-189A-4B4B4B88C985}"/>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2464D6-AEA8-2651-BA7D-CB20EE2D0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B942143-A1B4-A54E-4153-AEB48B613354}"/>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987"/>
            <a:ext cx="12191980" cy="6857990"/>
          </a:xfrm>
          <a:prstGeom prst="rect">
            <a:avLst/>
          </a:prstGeom>
        </p:spPr>
      </p:pic>
      <p:sp>
        <p:nvSpPr>
          <p:cNvPr id="7" name="مربع نص 6">
            <a:extLst>
              <a:ext uri="{FF2B5EF4-FFF2-40B4-BE49-F238E27FC236}">
                <a16:creationId xmlns:a16="http://schemas.microsoft.com/office/drawing/2014/main" id="{EC65210C-BD07-0D6A-222C-B61D2B1DA47B}"/>
              </a:ext>
            </a:extLst>
          </p:cNvPr>
          <p:cNvSpPr txBox="1">
            <a:spLocks noGrp="1" noRot="1" noMove="1" noResize="1" noEditPoints="1" noAdjustHandles="1" noChangeArrowheads="1" noChangeShapeType="1"/>
          </p:cNvSpPr>
          <p:nvPr/>
        </p:nvSpPr>
        <p:spPr>
          <a:xfrm>
            <a:off x="1023938" y="745588"/>
            <a:ext cx="10144124" cy="1815882"/>
          </a:xfrm>
          <a:prstGeom prst="rect">
            <a:avLst/>
          </a:prstGeom>
          <a:noFill/>
        </p:spPr>
        <p:txBody>
          <a:bodyPr wrap="none" rtlCol="0">
            <a:spAutoFit/>
          </a:bodyPr>
          <a:lstStyle/>
          <a:p>
            <a:pPr algn="ctr"/>
            <a:r>
              <a:rPr lang="en-US" sz="2800" dirty="0"/>
              <a:t>As we said previously, </a:t>
            </a:r>
          </a:p>
          <a:p>
            <a:pPr algn="ctr"/>
            <a:r>
              <a:rPr lang="en-US" sz="2800" dirty="0"/>
              <a:t>Satoshi wanted to build a financial system</a:t>
            </a:r>
          </a:p>
          <a:p>
            <a:pPr algn="ctr"/>
            <a:r>
              <a:rPr lang="en-US" sz="2800" dirty="0"/>
              <a:t>in which there is no central authority or third party, </a:t>
            </a:r>
          </a:p>
          <a:p>
            <a:pPr algn="ctr"/>
            <a:r>
              <a:rPr lang="en-US" sz="2800" dirty="0"/>
              <a:t>And that he relied on building this system on blockchain technology. </a:t>
            </a:r>
          </a:p>
        </p:txBody>
      </p:sp>
      <p:sp>
        <p:nvSpPr>
          <p:cNvPr id="8" name="مربع نص 7">
            <a:extLst>
              <a:ext uri="{FF2B5EF4-FFF2-40B4-BE49-F238E27FC236}">
                <a16:creationId xmlns:a16="http://schemas.microsoft.com/office/drawing/2014/main" id="{A14E54A5-206A-B2A1-7991-9FCEF48E1BCD}"/>
              </a:ext>
            </a:extLst>
          </p:cNvPr>
          <p:cNvSpPr txBox="1">
            <a:spLocks noGrp="1" noRot="1" noMove="1" noResize="1" noEditPoints="1" noAdjustHandles="1" noChangeArrowheads="1" noChangeShapeType="1"/>
          </p:cNvSpPr>
          <p:nvPr/>
        </p:nvSpPr>
        <p:spPr>
          <a:xfrm>
            <a:off x="5444218" y="2845393"/>
            <a:ext cx="1303562" cy="923330"/>
          </a:xfrm>
          <a:prstGeom prst="rect">
            <a:avLst/>
          </a:prstGeom>
          <a:noFill/>
        </p:spPr>
        <p:txBody>
          <a:bodyPr wrap="none" rtlCol="0">
            <a:spAutoFit/>
          </a:bodyPr>
          <a:lstStyle/>
          <a:p>
            <a:r>
              <a:rPr lang="en-US" sz="5400" dirty="0"/>
              <a:t>But,</a:t>
            </a:r>
          </a:p>
        </p:txBody>
      </p:sp>
      <p:sp>
        <p:nvSpPr>
          <p:cNvPr id="11" name="مربع نص 10">
            <a:extLst>
              <a:ext uri="{FF2B5EF4-FFF2-40B4-BE49-F238E27FC236}">
                <a16:creationId xmlns:a16="http://schemas.microsoft.com/office/drawing/2014/main" id="{97A8F809-3534-4460-EC86-D7635D493377}"/>
              </a:ext>
            </a:extLst>
          </p:cNvPr>
          <p:cNvSpPr txBox="1">
            <a:spLocks noGrp="1" noRot="1" noMove="1" noResize="1" noEditPoints="1" noAdjustHandles="1" noChangeArrowheads="1" noChangeShapeType="1"/>
          </p:cNvSpPr>
          <p:nvPr/>
        </p:nvSpPr>
        <p:spPr>
          <a:xfrm>
            <a:off x="4661094" y="3664266"/>
            <a:ext cx="3244949" cy="646331"/>
          </a:xfrm>
          <a:prstGeom prst="rect">
            <a:avLst/>
          </a:prstGeom>
          <a:noFill/>
        </p:spPr>
        <p:txBody>
          <a:bodyPr wrap="square" rtlCol="0">
            <a:spAutoFit/>
          </a:bodyPr>
          <a:lstStyle/>
          <a:p>
            <a:r>
              <a:rPr lang="en-US" sz="3600" dirty="0"/>
              <a:t>Why</a:t>
            </a:r>
            <a:r>
              <a:rPr lang="en-US" sz="2400" dirty="0"/>
              <a:t> </a:t>
            </a:r>
            <a:r>
              <a:rPr lang="en-US" sz="3200" dirty="0"/>
              <a:t>Blockchain</a:t>
            </a:r>
            <a:r>
              <a:rPr lang="en-US" sz="2000" dirty="0"/>
              <a:t> ?</a:t>
            </a:r>
            <a:endParaRPr lang="en-US" sz="2400" dirty="0"/>
          </a:p>
        </p:txBody>
      </p:sp>
      <p:sp>
        <p:nvSpPr>
          <p:cNvPr id="12" name="مربع نص 11">
            <a:extLst>
              <a:ext uri="{FF2B5EF4-FFF2-40B4-BE49-F238E27FC236}">
                <a16:creationId xmlns:a16="http://schemas.microsoft.com/office/drawing/2014/main" id="{F166C4C7-DE18-D034-F77C-2F3DA5FD341E}"/>
              </a:ext>
            </a:extLst>
          </p:cNvPr>
          <p:cNvSpPr txBox="1">
            <a:spLocks noGrp="1" noRot="1" noMove="1" noResize="1" noEditPoints="1" noAdjustHandles="1" noChangeArrowheads="1" noChangeShapeType="1"/>
          </p:cNvSpPr>
          <p:nvPr/>
        </p:nvSpPr>
        <p:spPr>
          <a:xfrm>
            <a:off x="90530" y="5064369"/>
            <a:ext cx="12191980" cy="830997"/>
          </a:xfrm>
          <a:prstGeom prst="rect">
            <a:avLst/>
          </a:prstGeom>
          <a:noFill/>
        </p:spPr>
        <p:txBody>
          <a:bodyPr wrap="square" rtlCol="0">
            <a:spAutoFit/>
          </a:bodyPr>
          <a:lstStyle/>
          <a:p>
            <a:pPr algn="ctr"/>
            <a:r>
              <a:rPr lang="en-US" sz="2400" dirty="0"/>
              <a:t>To answer this question, you must first know what blockchain is, and what is the basic technologies on which Blockchain depends</a:t>
            </a:r>
          </a:p>
        </p:txBody>
      </p:sp>
    </p:spTree>
    <p:extLst>
      <p:ext uri="{BB962C8B-B14F-4D97-AF65-F5344CB8AC3E}">
        <p14:creationId xmlns:p14="http://schemas.microsoft.com/office/powerpoint/2010/main" val="44923909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EBD7EF2-ADB3-47D8-9098-B9D78D7E7B3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9610" y="10"/>
            <a:ext cx="12191980" cy="6857990"/>
          </a:xfrm>
          <a:prstGeom prst="rect">
            <a:avLst/>
          </a:prstGeom>
        </p:spPr>
      </p:pic>
      <p:sp>
        <p:nvSpPr>
          <p:cNvPr id="2" name="Title 1">
            <a:extLst>
              <a:ext uri="{FF2B5EF4-FFF2-40B4-BE49-F238E27FC236}">
                <a16:creationId xmlns:a16="http://schemas.microsoft.com/office/drawing/2014/main" id="{1C4F5574-F49D-498F-B1C2-54E563C8AD1B}"/>
              </a:ext>
            </a:extLst>
          </p:cNvPr>
          <p:cNvSpPr>
            <a:spLocks noGrp="1" noRot="1" noMove="1" noResize="1" noEditPoints="1" noAdjustHandles="1" noChangeArrowheads="1" noChangeShapeType="1"/>
          </p:cNvSpPr>
          <p:nvPr>
            <p:ph type="ctrTitle"/>
          </p:nvPr>
        </p:nvSpPr>
        <p:spPr>
          <a:xfrm>
            <a:off x="1111573" y="698410"/>
            <a:ext cx="10225530" cy="797483"/>
          </a:xfrm>
        </p:spPr>
        <p:txBody>
          <a:bodyPr>
            <a:normAutofit/>
          </a:bodyPr>
          <a:lstStyle/>
          <a:p>
            <a:r>
              <a:rPr lang="en-US" sz="4000" dirty="0">
                <a:solidFill>
                  <a:schemeClr val="tx1"/>
                </a:solidFill>
              </a:rPr>
              <a:t>What is A Blockchain?</a:t>
            </a:r>
          </a:p>
        </p:txBody>
      </p:sp>
      <p:sp>
        <p:nvSpPr>
          <p:cNvPr id="8" name="TextBox 7">
            <a:extLst>
              <a:ext uri="{FF2B5EF4-FFF2-40B4-BE49-F238E27FC236}">
                <a16:creationId xmlns:a16="http://schemas.microsoft.com/office/drawing/2014/main" id="{6928EC7B-9AFA-4B98-A57F-77AA0DE25040}"/>
              </a:ext>
            </a:extLst>
          </p:cNvPr>
          <p:cNvSpPr txBox="1">
            <a:spLocks noGrp="1" noRot="1" noMove="1" noResize="1" noEditPoints="1" noAdjustHandles="1" noChangeArrowheads="1" noChangeShapeType="1"/>
          </p:cNvSpPr>
          <p:nvPr/>
        </p:nvSpPr>
        <p:spPr>
          <a:xfrm>
            <a:off x="1111573" y="1704559"/>
            <a:ext cx="8080123" cy="954107"/>
          </a:xfrm>
          <a:prstGeom prst="rect">
            <a:avLst/>
          </a:prstGeom>
          <a:noFill/>
        </p:spPr>
        <p:txBody>
          <a:bodyPr wrap="square" rtlCol="0">
            <a:spAutoFit/>
          </a:bodyPr>
          <a:lstStyle/>
          <a:p>
            <a:r>
              <a:rPr lang="en-US" sz="2800" dirty="0"/>
              <a:t>In general, a blockchain is a growing list of data blocks that are linked together.</a:t>
            </a:r>
          </a:p>
        </p:txBody>
      </p:sp>
      <p:sp>
        <p:nvSpPr>
          <p:cNvPr id="7" name="Rectangle 6">
            <a:extLst>
              <a:ext uri="{FF2B5EF4-FFF2-40B4-BE49-F238E27FC236}">
                <a16:creationId xmlns:a16="http://schemas.microsoft.com/office/drawing/2014/main" id="{B36FA8E6-A829-40D5-8978-1F071D33A4B7}"/>
              </a:ext>
            </a:extLst>
          </p:cNvPr>
          <p:cNvSpPr>
            <a:spLocks noGrp="1" noRot="1" noMove="1" noResize="1" noEditPoints="1" noAdjustHandles="1" noChangeArrowheads="1" noChangeShapeType="1"/>
          </p:cNvSpPr>
          <p:nvPr/>
        </p:nvSpPr>
        <p:spPr>
          <a:xfrm>
            <a:off x="1111573" y="3821440"/>
            <a:ext cx="1940633" cy="236165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7F59176D-ED8A-46CD-B91C-311A7C927FD2}"/>
              </a:ext>
            </a:extLst>
          </p:cNvPr>
          <p:cNvCxnSpPr>
            <a:cxnSpLocks noGrp="1" noRot="1" noMove="1" noResize="1" noEditPoints="1" noAdjustHandles="1" noChangeArrowheads="1" noChangeShapeType="1"/>
          </p:cNvCxnSpPr>
          <p:nvPr/>
        </p:nvCxnSpPr>
        <p:spPr>
          <a:xfrm>
            <a:off x="1111573" y="5778759"/>
            <a:ext cx="1940633"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7EFF1DE-B422-4FDD-863F-AFA8D9298A21}"/>
              </a:ext>
            </a:extLst>
          </p:cNvPr>
          <p:cNvSpPr txBox="1">
            <a:spLocks noGrp="1" noRot="1" noMove="1" noResize="1" noEditPoints="1" noAdjustHandles="1" noChangeArrowheads="1" noChangeShapeType="1"/>
          </p:cNvSpPr>
          <p:nvPr/>
        </p:nvSpPr>
        <p:spPr>
          <a:xfrm>
            <a:off x="1670562" y="4598368"/>
            <a:ext cx="822653" cy="369332"/>
          </a:xfrm>
          <a:prstGeom prst="rect">
            <a:avLst/>
          </a:prstGeom>
          <a:noFill/>
        </p:spPr>
        <p:txBody>
          <a:bodyPr wrap="square" rtlCol="0">
            <a:spAutoFit/>
          </a:bodyPr>
          <a:lstStyle/>
          <a:p>
            <a:pPr algn="ctr"/>
            <a:r>
              <a:rPr lang="en-US" dirty="0"/>
              <a:t>Data</a:t>
            </a:r>
          </a:p>
        </p:txBody>
      </p:sp>
      <p:sp>
        <p:nvSpPr>
          <p:cNvPr id="13" name="TextBox 12">
            <a:extLst>
              <a:ext uri="{FF2B5EF4-FFF2-40B4-BE49-F238E27FC236}">
                <a16:creationId xmlns:a16="http://schemas.microsoft.com/office/drawing/2014/main" id="{1EE20481-BF18-4BD8-AAC5-8FAABDF8C956}"/>
              </a:ext>
            </a:extLst>
          </p:cNvPr>
          <p:cNvSpPr txBox="1">
            <a:spLocks noGrp="1" noRot="1" noMove="1" noResize="1" noEditPoints="1" noAdjustHandles="1" noChangeArrowheads="1" noChangeShapeType="1"/>
          </p:cNvSpPr>
          <p:nvPr/>
        </p:nvSpPr>
        <p:spPr>
          <a:xfrm>
            <a:off x="1361373" y="5796260"/>
            <a:ext cx="1441030" cy="369332"/>
          </a:xfrm>
          <a:prstGeom prst="rect">
            <a:avLst/>
          </a:prstGeom>
          <a:noFill/>
        </p:spPr>
        <p:txBody>
          <a:bodyPr wrap="square" rtlCol="0">
            <a:spAutoFit/>
          </a:bodyPr>
          <a:lstStyle/>
          <a:p>
            <a:pPr algn="ctr"/>
            <a:r>
              <a:rPr lang="en-US" dirty="0"/>
              <a:t>Reference</a:t>
            </a:r>
          </a:p>
        </p:txBody>
      </p:sp>
      <p:sp>
        <p:nvSpPr>
          <p:cNvPr id="18" name="Rectangle 17">
            <a:extLst>
              <a:ext uri="{FF2B5EF4-FFF2-40B4-BE49-F238E27FC236}">
                <a16:creationId xmlns:a16="http://schemas.microsoft.com/office/drawing/2014/main" id="{C482DC40-24E4-4A98-BC20-841DAF508F26}"/>
              </a:ext>
            </a:extLst>
          </p:cNvPr>
          <p:cNvSpPr>
            <a:spLocks noGrp="1" noRot="1" noMove="1" noResize="1" noEditPoints="1" noAdjustHandles="1" noChangeArrowheads="1" noChangeShapeType="1"/>
          </p:cNvSpPr>
          <p:nvPr/>
        </p:nvSpPr>
        <p:spPr>
          <a:xfrm>
            <a:off x="4434770" y="3821440"/>
            <a:ext cx="1940633" cy="236165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17523948-1983-4DAE-9616-56D56CD9264A}"/>
              </a:ext>
            </a:extLst>
          </p:cNvPr>
          <p:cNvCxnSpPr>
            <a:cxnSpLocks noGrp="1" noRot="1" noMove="1" noResize="1" noEditPoints="1" noAdjustHandles="1" noChangeArrowheads="1" noChangeShapeType="1"/>
          </p:cNvCxnSpPr>
          <p:nvPr/>
        </p:nvCxnSpPr>
        <p:spPr>
          <a:xfrm>
            <a:off x="4434770" y="5778759"/>
            <a:ext cx="1940633"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818FDC8-1DD9-4795-9321-AA83CCCCD366}"/>
              </a:ext>
            </a:extLst>
          </p:cNvPr>
          <p:cNvSpPr txBox="1">
            <a:spLocks noGrp="1" noRot="1" noMove="1" noResize="1" noEditPoints="1" noAdjustHandles="1" noChangeArrowheads="1" noChangeShapeType="1"/>
          </p:cNvSpPr>
          <p:nvPr/>
        </p:nvSpPr>
        <p:spPr>
          <a:xfrm>
            <a:off x="4993759" y="4598368"/>
            <a:ext cx="822653" cy="369332"/>
          </a:xfrm>
          <a:prstGeom prst="rect">
            <a:avLst/>
          </a:prstGeom>
          <a:noFill/>
        </p:spPr>
        <p:txBody>
          <a:bodyPr wrap="square" rtlCol="0">
            <a:spAutoFit/>
          </a:bodyPr>
          <a:lstStyle/>
          <a:p>
            <a:pPr algn="ctr"/>
            <a:r>
              <a:rPr lang="en-US" dirty="0"/>
              <a:t>Data</a:t>
            </a:r>
          </a:p>
        </p:txBody>
      </p:sp>
      <p:sp>
        <p:nvSpPr>
          <p:cNvPr id="21" name="TextBox 20">
            <a:extLst>
              <a:ext uri="{FF2B5EF4-FFF2-40B4-BE49-F238E27FC236}">
                <a16:creationId xmlns:a16="http://schemas.microsoft.com/office/drawing/2014/main" id="{E71E70DD-B680-4F3F-BB54-28C4C50F0A01}"/>
              </a:ext>
            </a:extLst>
          </p:cNvPr>
          <p:cNvSpPr txBox="1">
            <a:spLocks noGrp="1" noRot="1" noMove="1" noResize="1" noEditPoints="1" noAdjustHandles="1" noChangeArrowheads="1" noChangeShapeType="1"/>
          </p:cNvSpPr>
          <p:nvPr/>
        </p:nvSpPr>
        <p:spPr>
          <a:xfrm>
            <a:off x="4684570" y="5796260"/>
            <a:ext cx="1441030" cy="369332"/>
          </a:xfrm>
          <a:prstGeom prst="rect">
            <a:avLst/>
          </a:prstGeom>
          <a:noFill/>
        </p:spPr>
        <p:txBody>
          <a:bodyPr wrap="square" rtlCol="0">
            <a:spAutoFit/>
          </a:bodyPr>
          <a:lstStyle/>
          <a:p>
            <a:pPr algn="ctr"/>
            <a:r>
              <a:rPr lang="en-US" dirty="0"/>
              <a:t>Reference</a:t>
            </a:r>
          </a:p>
        </p:txBody>
      </p:sp>
      <p:sp>
        <p:nvSpPr>
          <p:cNvPr id="22" name="Rectangle 21">
            <a:extLst>
              <a:ext uri="{FF2B5EF4-FFF2-40B4-BE49-F238E27FC236}">
                <a16:creationId xmlns:a16="http://schemas.microsoft.com/office/drawing/2014/main" id="{88D5EDD4-AAF2-4F70-A935-7751E0B4D335}"/>
              </a:ext>
            </a:extLst>
          </p:cNvPr>
          <p:cNvSpPr>
            <a:spLocks noGrp="1" noRot="1" noMove="1" noResize="1" noEditPoints="1" noAdjustHandles="1" noChangeArrowheads="1" noChangeShapeType="1"/>
          </p:cNvSpPr>
          <p:nvPr/>
        </p:nvSpPr>
        <p:spPr>
          <a:xfrm>
            <a:off x="7757967" y="3821440"/>
            <a:ext cx="1940633" cy="236165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EFB93B31-7E53-4563-9205-1D37A286B5F0}"/>
              </a:ext>
            </a:extLst>
          </p:cNvPr>
          <p:cNvCxnSpPr>
            <a:cxnSpLocks noGrp="1" noRot="1" noMove="1" noResize="1" noEditPoints="1" noAdjustHandles="1" noChangeArrowheads="1" noChangeShapeType="1"/>
          </p:cNvCxnSpPr>
          <p:nvPr/>
        </p:nvCxnSpPr>
        <p:spPr>
          <a:xfrm>
            <a:off x="7757967" y="5778759"/>
            <a:ext cx="1940633"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2E25040-83F0-4360-9211-D8AB4F947235}"/>
              </a:ext>
            </a:extLst>
          </p:cNvPr>
          <p:cNvSpPr txBox="1">
            <a:spLocks noGrp="1" noRot="1" noMove="1" noResize="1" noEditPoints="1" noAdjustHandles="1" noChangeArrowheads="1" noChangeShapeType="1"/>
          </p:cNvSpPr>
          <p:nvPr/>
        </p:nvSpPr>
        <p:spPr>
          <a:xfrm>
            <a:off x="8316956" y="4598368"/>
            <a:ext cx="822653" cy="369332"/>
          </a:xfrm>
          <a:prstGeom prst="rect">
            <a:avLst/>
          </a:prstGeom>
          <a:noFill/>
        </p:spPr>
        <p:txBody>
          <a:bodyPr wrap="square" rtlCol="0">
            <a:spAutoFit/>
          </a:bodyPr>
          <a:lstStyle/>
          <a:p>
            <a:pPr algn="ctr"/>
            <a:r>
              <a:rPr lang="en-US" dirty="0"/>
              <a:t>Data</a:t>
            </a:r>
          </a:p>
        </p:txBody>
      </p:sp>
      <p:sp>
        <p:nvSpPr>
          <p:cNvPr id="25" name="TextBox 24">
            <a:extLst>
              <a:ext uri="{FF2B5EF4-FFF2-40B4-BE49-F238E27FC236}">
                <a16:creationId xmlns:a16="http://schemas.microsoft.com/office/drawing/2014/main" id="{220DC548-0DA2-414E-8836-FEB14860668B}"/>
              </a:ext>
            </a:extLst>
          </p:cNvPr>
          <p:cNvSpPr txBox="1">
            <a:spLocks noGrp="1" noRot="1" noMove="1" noResize="1" noEditPoints="1" noAdjustHandles="1" noChangeArrowheads="1" noChangeShapeType="1"/>
          </p:cNvSpPr>
          <p:nvPr/>
        </p:nvSpPr>
        <p:spPr>
          <a:xfrm>
            <a:off x="8007767" y="5796260"/>
            <a:ext cx="1441030" cy="369332"/>
          </a:xfrm>
          <a:prstGeom prst="rect">
            <a:avLst/>
          </a:prstGeom>
          <a:noFill/>
        </p:spPr>
        <p:txBody>
          <a:bodyPr wrap="square" rtlCol="0">
            <a:spAutoFit/>
          </a:bodyPr>
          <a:lstStyle/>
          <a:p>
            <a:pPr algn="ctr"/>
            <a:r>
              <a:rPr lang="en-US" dirty="0"/>
              <a:t>Reference</a:t>
            </a:r>
          </a:p>
        </p:txBody>
      </p:sp>
      <p:cxnSp>
        <p:nvCxnSpPr>
          <p:cNvPr id="27" name="Connector: Elbow 26">
            <a:extLst>
              <a:ext uri="{FF2B5EF4-FFF2-40B4-BE49-F238E27FC236}">
                <a16:creationId xmlns:a16="http://schemas.microsoft.com/office/drawing/2014/main" id="{0959BA6E-9083-4689-8181-1405A7972A29}"/>
              </a:ext>
            </a:extLst>
          </p:cNvPr>
          <p:cNvCxnSpPr>
            <a:cxnSpLocks noGrp="1" noRot="1" noMove="1" noResize="1" noEditPoints="1" noAdjustHandles="1" noChangeArrowheads="1" noChangeShapeType="1"/>
          </p:cNvCxnSpPr>
          <p:nvPr/>
        </p:nvCxnSpPr>
        <p:spPr>
          <a:xfrm rot="10800000" flipV="1">
            <a:off x="3052206" y="4598367"/>
            <a:ext cx="1382564" cy="1381413"/>
          </a:xfrm>
          <a:prstGeom prst="bentConnector3">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92B93BB1-D5AF-4A94-9F4D-F9E2D207FF7B}"/>
              </a:ext>
            </a:extLst>
          </p:cNvPr>
          <p:cNvCxnSpPr>
            <a:cxnSpLocks noGrp="1" noRot="1" noMove="1" noResize="1" noEditPoints="1" noAdjustHandles="1" noChangeArrowheads="1" noChangeShapeType="1"/>
          </p:cNvCxnSpPr>
          <p:nvPr/>
        </p:nvCxnSpPr>
        <p:spPr>
          <a:xfrm rot="10800000" flipV="1">
            <a:off x="6375393" y="4598368"/>
            <a:ext cx="1382564" cy="1381413"/>
          </a:xfrm>
          <a:prstGeom prst="bentConnector3">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مربع نص 3">
            <a:extLst>
              <a:ext uri="{FF2B5EF4-FFF2-40B4-BE49-F238E27FC236}">
                <a16:creationId xmlns:a16="http://schemas.microsoft.com/office/drawing/2014/main" id="{357E24B8-AC26-7A78-84C9-062174A34F4C}"/>
              </a:ext>
            </a:extLst>
          </p:cNvPr>
          <p:cNvSpPr txBox="1">
            <a:spLocks noGrp="1" noRot="1" noMove="1" noResize="1" noEditPoints="1" noAdjustHandles="1" noChangeArrowheads="1" noChangeShapeType="1"/>
          </p:cNvSpPr>
          <p:nvPr/>
        </p:nvSpPr>
        <p:spPr>
          <a:xfrm>
            <a:off x="1111573" y="2912373"/>
            <a:ext cx="3869393" cy="523220"/>
          </a:xfrm>
          <a:prstGeom prst="rect">
            <a:avLst/>
          </a:prstGeom>
          <a:noFill/>
        </p:spPr>
        <p:txBody>
          <a:bodyPr wrap="none" rtlCol="0">
            <a:spAutoFit/>
          </a:bodyPr>
          <a:lstStyle/>
          <a:p>
            <a:r>
              <a:rPr lang="en-US" sz="2800" dirty="0"/>
              <a:t>Do you know linked list ?</a:t>
            </a:r>
          </a:p>
        </p:txBody>
      </p:sp>
    </p:spTree>
    <p:extLst>
      <p:ext uri="{BB962C8B-B14F-4D97-AF65-F5344CB8AC3E}">
        <p14:creationId xmlns:p14="http://schemas.microsoft.com/office/powerpoint/2010/main" val="2308918486"/>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EBD7EF2-ADB3-47D8-9098-B9D78D7E7B35}"/>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0"/>
            <a:ext cx="12191980" cy="6857990"/>
          </a:xfrm>
          <a:prstGeom prst="rect">
            <a:avLst/>
          </a:prstGeom>
        </p:spPr>
      </p:pic>
      <p:sp>
        <p:nvSpPr>
          <p:cNvPr id="4" name="عنوان 3">
            <a:extLst>
              <a:ext uri="{FF2B5EF4-FFF2-40B4-BE49-F238E27FC236}">
                <a16:creationId xmlns:a16="http://schemas.microsoft.com/office/drawing/2014/main" id="{F92E0051-2AB0-0505-3571-DA4702775E08}"/>
              </a:ext>
            </a:extLst>
          </p:cNvPr>
          <p:cNvSpPr>
            <a:spLocks noGrp="1" noRot="1" noMove="1" noResize="1" noEditPoints="1" noAdjustHandles="1" noChangeArrowheads="1" noChangeShapeType="1"/>
          </p:cNvSpPr>
          <p:nvPr>
            <p:ph type="ctrTitle"/>
          </p:nvPr>
        </p:nvSpPr>
        <p:spPr>
          <a:xfrm>
            <a:off x="854612" y="856572"/>
            <a:ext cx="10993549" cy="611421"/>
          </a:xfrm>
        </p:spPr>
        <p:txBody>
          <a:bodyPr>
            <a:normAutofit fontScale="90000"/>
          </a:bodyPr>
          <a:lstStyle/>
          <a:p>
            <a:r>
              <a:rPr lang="en-US" b="1" i="0" u="none" strike="noStrike" dirty="0">
                <a:solidFill>
                  <a:schemeClr val="tx1"/>
                </a:solidFill>
                <a:effectLst/>
                <a:latin typeface="Inter"/>
              </a:rPr>
              <a:t>Key Features of a Blockchain Network</a:t>
            </a:r>
            <a:br>
              <a:rPr lang="en-US" b="1" i="0" u="none" strike="noStrike" dirty="0">
                <a:solidFill>
                  <a:schemeClr val="tx1"/>
                </a:solidFill>
                <a:effectLst/>
                <a:latin typeface="Inter"/>
              </a:rPr>
            </a:br>
            <a:endParaRPr lang="en-US" dirty="0">
              <a:solidFill>
                <a:schemeClr val="tx1"/>
              </a:solidFill>
            </a:endParaRPr>
          </a:p>
        </p:txBody>
      </p:sp>
      <p:sp>
        <p:nvSpPr>
          <p:cNvPr id="10" name="مربع نص 9">
            <a:extLst>
              <a:ext uri="{FF2B5EF4-FFF2-40B4-BE49-F238E27FC236}">
                <a16:creationId xmlns:a16="http://schemas.microsoft.com/office/drawing/2014/main" id="{76F6BBA6-1A4D-E518-16B7-ABA080EA0010}"/>
              </a:ext>
            </a:extLst>
          </p:cNvPr>
          <p:cNvSpPr txBox="1">
            <a:spLocks noGrp="1" noRot="1" noMove="1" noResize="1" noEditPoints="1" noAdjustHandles="1" noChangeArrowheads="1" noChangeShapeType="1"/>
          </p:cNvSpPr>
          <p:nvPr/>
        </p:nvSpPr>
        <p:spPr>
          <a:xfrm>
            <a:off x="854612" y="1182530"/>
            <a:ext cx="8500403" cy="2554545"/>
          </a:xfrm>
          <a:prstGeom prst="rect">
            <a:avLst/>
          </a:prstGeom>
          <a:noFill/>
        </p:spPr>
        <p:txBody>
          <a:bodyPr wrap="square">
            <a:spAutoFit/>
          </a:bodyPr>
          <a:lstStyle/>
          <a:p>
            <a:pPr algn="l" fontAlgn="base"/>
            <a:r>
              <a:rPr lang="en-US" sz="2800" b="1" i="0" u="none" strike="noStrike" dirty="0">
                <a:effectLst/>
                <a:latin typeface="Inter"/>
              </a:rPr>
              <a:t>Distributed Ledger Technology</a:t>
            </a:r>
            <a:r>
              <a:rPr lang="en-US" sz="2800" b="1" dirty="0">
                <a:latin typeface="Inter"/>
              </a:rPr>
              <a:t>:</a:t>
            </a:r>
            <a:endParaRPr lang="en-US" sz="2800" b="1" i="0" u="none" strike="noStrike" dirty="0">
              <a:effectLst/>
              <a:latin typeface="Inter"/>
            </a:endParaRPr>
          </a:p>
          <a:p>
            <a:pPr algn="l" fontAlgn="base"/>
            <a:r>
              <a:rPr lang="en-US" sz="2200" b="0" i="0" dirty="0">
                <a:effectLst/>
                <a:latin typeface="Inter"/>
              </a:rPr>
              <a:t>Instead of hosting its information on a single centralized server, a blockchain distributes its ledger to each computer in the system. These computers are called nodes, and they are responsible for storing, sharing, and recording information and the transfer of digital assets. This is the basis of “distributed ledger” technology, and it’s the only way in which blockchains can store information securely.</a:t>
            </a:r>
          </a:p>
        </p:txBody>
      </p:sp>
      <p:sp>
        <p:nvSpPr>
          <p:cNvPr id="2" name="مربع نص 1">
            <a:extLst>
              <a:ext uri="{FF2B5EF4-FFF2-40B4-BE49-F238E27FC236}">
                <a16:creationId xmlns:a16="http://schemas.microsoft.com/office/drawing/2014/main" id="{A6D0289F-B224-0652-EE4A-80E82FEA345E}"/>
              </a:ext>
            </a:extLst>
          </p:cNvPr>
          <p:cNvSpPr txBox="1">
            <a:spLocks noGrp="1" noRot="1" noMove="1" noResize="1" noEditPoints="1" noAdjustHandles="1" noChangeArrowheads="1" noChangeShapeType="1"/>
          </p:cNvSpPr>
          <p:nvPr/>
        </p:nvSpPr>
        <p:spPr>
          <a:xfrm>
            <a:off x="854612" y="4102641"/>
            <a:ext cx="5807167" cy="584775"/>
          </a:xfrm>
          <a:prstGeom prst="rect">
            <a:avLst/>
          </a:prstGeom>
          <a:noFill/>
        </p:spPr>
        <p:txBody>
          <a:bodyPr wrap="none" rtlCol="0">
            <a:spAutoFit/>
          </a:bodyPr>
          <a:lstStyle/>
          <a:p>
            <a:pPr algn="ctr"/>
            <a:r>
              <a:rPr lang="en-US" sz="3200" b="1" dirty="0">
                <a:latin typeface="Inter"/>
              </a:rPr>
              <a:t>But now, there is a new problem </a:t>
            </a:r>
          </a:p>
        </p:txBody>
      </p:sp>
      <p:sp>
        <p:nvSpPr>
          <p:cNvPr id="3" name="مربع نص 2">
            <a:extLst>
              <a:ext uri="{FF2B5EF4-FFF2-40B4-BE49-F238E27FC236}">
                <a16:creationId xmlns:a16="http://schemas.microsoft.com/office/drawing/2014/main" id="{C0566B6D-F081-D510-A045-738038D2D2D6}"/>
              </a:ext>
            </a:extLst>
          </p:cNvPr>
          <p:cNvSpPr txBox="1">
            <a:spLocks noGrp="1" noRot="1" noMove="1" noResize="1" noEditPoints="1" noAdjustHandles="1" noChangeArrowheads="1" noChangeShapeType="1"/>
          </p:cNvSpPr>
          <p:nvPr/>
        </p:nvSpPr>
        <p:spPr>
          <a:xfrm>
            <a:off x="854612" y="4772652"/>
            <a:ext cx="9892580" cy="430887"/>
          </a:xfrm>
          <a:prstGeom prst="rect">
            <a:avLst/>
          </a:prstGeom>
          <a:noFill/>
        </p:spPr>
        <p:txBody>
          <a:bodyPr wrap="none" rtlCol="0">
            <a:spAutoFit/>
          </a:bodyPr>
          <a:lstStyle/>
          <a:p>
            <a:r>
              <a:rPr lang="en-US" sz="2200" b="0" i="0" dirty="0">
                <a:effectLst/>
                <a:latin typeface="Inter"/>
              </a:rPr>
              <a:t>How can we ensure data security even when it is distributed across multiple devices?</a:t>
            </a:r>
            <a:endParaRPr lang="en-US" sz="2200" dirty="0">
              <a:latin typeface="Inter"/>
            </a:endParaRPr>
          </a:p>
        </p:txBody>
      </p:sp>
    </p:spTree>
    <p:extLst>
      <p:ext uri="{BB962C8B-B14F-4D97-AF65-F5344CB8AC3E}">
        <p14:creationId xmlns:p14="http://schemas.microsoft.com/office/powerpoint/2010/main" val="288949105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CBACEE9-4065-1C73-1D8F-AE8D44C202A5}"/>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0FCDB2F-9C74-986B-A535-393587213F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F540F9A-DFD0-3B24-D84F-3C2A4161BD9F}"/>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0"/>
            <a:ext cx="12191980" cy="6857990"/>
          </a:xfrm>
          <a:prstGeom prst="rect">
            <a:avLst/>
          </a:prstGeom>
        </p:spPr>
      </p:pic>
      <p:sp>
        <p:nvSpPr>
          <p:cNvPr id="4" name="عنوان 3">
            <a:extLst>
              <a:ext uri="{FF2B5EF4-FFF2-40B4-BE49-F238E27FC236}">
                <a16:creationId xmlns:a16="http://schemas.microsoft.com/office/drawing/2014/main" id="{69EC82D3-8BEB-3D6D-0F25-7CA42B5C1E3D}"/>
              </a:ext>
            </a:extLst>
          </p:cNvPr>
          <p:cNvSpPr>
            <a:spLocks noGrp="1" noRot="1" noMove="1" noResize="1" noEditPoints="1" noAdjustHandles="1" noChangeArrowheads="1" noChangeShapeType="1"/>
          </p:cNvSpPr>
          <p:nvPr>
            <p:ph type="ctrTitle"/>
          </p:nvPr>
        </p:nvSpPr>
        <p:spPr>
          <a:xfrm>
            <a:off x="753973" y="462676"/>
            <a:ext cx="10993549" cy="611421"/>
          </a:xfrm>
        </p:spPr>
        <p:txBody>
          <a:bodyPr>
            <a:normAutofit fontScale="90000"/>
          </a:bodyPr>
          <a:lstStyle/>
          <a:p>
            <a:r>
              <a:rPr lang="en-US" dirty="0">
                <a:solidFill>
                  <a:schemeClr val="tx1"/>
                </a:solidFill>
              </a:rPr>
              <a:t>The answer in the second Feature:  </a:t>
            </a:r>
          </a:p>
        </p:txBody>
      </p:sp>
      <p:sp>
        <p:nvSpPr>
          <p:cNvPr id="14" name="مربع نص 13">
            <a:extLst>
              <a:ext uri="{FF2B5EF4-FFF2-40B4-BE49-F238E27FC236}">
                <a16:creationId xmlns:a16="http://schemas.microsoft.com/office/drawing/2014/main" id="{413D63D7-9FBF-7859-2485-E998E401D76E}"/>
              </a:ext>
            </a:extLst>
          </p:cNvPr>
          <p:cNvSpPr txBox="1">
            <a:spLocks noGrp="1" noRot="1" noMove="1" noResize="1" noEditPoints="1" noAdjustHandles="1" noChangeArrowheads="1" noChangeShapeType="1"/>
          </p:cNvSpPr>
          <p:nvPr/>
        </p:nvSpPr>
        <p:spPr>
          <a:xfrm>
            <a:off x="3094896" y="1322363"/>
            <a:ext cx="184731" cy="369332"/>
          </a:xfrm>
          <a:prstGeom prst="rect">
            <a:avLst/>
          </a:prstGeom>
          <a:noFill/>
        </p:spPr>
        <p:txBody>
          <a:bodyPr wrap="none" rtlCol="0">
            <a:spAutoFit/>
          </a:bodyPr>
          <a:lstStyle/>
          <a:p>
            <a:endParaRPr lang="en-US" dirty="0"/>
          </a:p>
        </p:txBody>
      </p:sp>
      <p:sp>
        <p:nvSpPr>
          <p:cNvPr id="21" name="مربع نص 20">
            <a:extLst>
              <a:ext uri="{FF2B5EF4-FFF2-40B4-BE49-F238E27FC236}">
                <a16:creationId xmlns:a16="http://schemas.microsoft.com/office/drawing/2014/main" id="{8A8EBF1C-4CE4-22CB-0223-E985EF5566F8}"/>
              </a:ext>
            </a:extLst>
          </p:cNvPr>
          <p:cNvSpPr txBox="1">
            <a:spLocks noGrp="1" noRot="1" noMove="1" noResize="1" noEditPoints="1" noAdjustHandles="1" noChangeArrowheads="1" noChangeShapeType="1"/>
          </p:cNvSpPr>
          <p:nvPr/>
        </p:nvSpPr>
        <p:spPr>
          <a:xfrm>
            <a:off x="753973" y="1536763"/>
            <a:ext cx="8450980" cy="2831544"/>
          </a:xfrm>
          <a:prstGeom prst="rect">
            <a:avLst/>
          </a:prstGeom>
          <a:noFill/>
        </p:spPr>
        <p:txBody>
          <a:bodyPr wrap="square" rtlCol="0">
            <a:spAutoFit/>
          </a:bodyPr>
          <a:lstStyle/>
          <a:p>
            <a:pPr algn="l" fontAlgn="base"/>
            <a:r>
              <a:rPr lang="en-US" sz="2800" b="1" i="0" u="none" strike="noStrike" dirty="0">
                <a:effectLst/>
                <a:latin typeface="Inter"/>
              </a:rPr>
              <a:t>Immutable Records Technology:</a:t>
            </a:r>
          </a:p>
          <a:p>
            <a:pPr algn="l" fontAlgn="base"/>
            <a:r>
              <a:rPr lang="en-US" sz="2200" b="0" i="0" dirty="0">
                <a:effectLst/>
                <a:latin typeface="Inter"/>
              </a:rPr>
              <a:t>Next, a blockchain has a unique way of storing that information: within blocks. These blocks of new information are arranged in a chain, which is distributed across the network, hence the name ‘blockchain’.</a:t>
            </a:r>
          </a:p>
          <a:p>
            <a:pPr algn="l" fontAlgn="base"/>
            <a:r>
              <a:rPr lang="en-US" sz="2200" b="0" i="0" dirty="0">
                <a:effectLst/>
                <a:latin typeface="Inter"/>
              </a:rPr>
              <a:t>To clarify, this specific data structure ensures that it is impossible to alter information once included in the blockchain.</a:t>
            </a:r>
            <a:endParaRPr lang="en-US" sz="2200" dirty="0">
              <a:latin typeface="Inter"/>
            </a:endParaRPr>
          </a:p>
          <a:p>
            <a:pPr algn="l" fontAlgn="base"/>
            <a:r>
              <a:rPr lang="en-US" sz="2200" b="0" i="0" dirty="0">
                <a:effectLst/>
                <a:latin typeface="Inter"/>
              </a:rPr>
              <a:t>These features make blockchains almost impossible to hack.</a:t>
            </a:r>
          </a:p>
          <a:p>
            <a:endParaRPr lang="en-US" dirty="0"/>
          </a:p>
        </p:txBody>
      </p:sp>
      <p:sp>
        <p:nvSpPr>
          <p:cNvPr id="22" name="مربع نص 21">
            <a:extLst>
              <a:ext uri="{FF2B5EF4-FFF2-40B4-BE49-F238E27FC236}">
                <a16:creationId xmlns:a16="http://schemas.microsoft.com/office/drawing/2014/main" id="{6A8C5127-2102-7513-BFF9-EEF806CD6538}"/>
              </a:ext>
            </a:extLst>
          </p:cNvPr>
          <p:cNvSpPr txBox="1">
            <a:spLocks noGrp="1" noRot="1" noMove="1" noResize="1" noEditPoints="1" noAdjustHandles="1" noChangeArrowheads="1" noChangeShapeType="1"/>
          </p:cNvSpPr>
          <p:nvPr/>
        </p:nvSpPr>
        <p:spPr>
          <a:xfrm>
            <a:off x="753973" y="4830973"/>
            <a:ext cx="10551991" cy="523220"/>
          </a:xfrm>
          <a:prstGeom prst="rect">
            <a:avLst/>
          </a:prstGeom>
          <a:noFill/>
        </p:spPr>
        <p:txBody>
          <a:bodyPr wrap="none" rtlCol="0">
            <a:spAutoFit/>
          </a:bodyPr>
          <a:lstStyle/>
          <a:p>
            <a:r>
              <a:rPr lang="en-US" sz="2800" b="1" i="0" dirty="0">
                <a:effectLst/>
                <a:latin typeface="Inter"/>
              </a:rPr>
              <a:t>But now, I don't understand how this structure ensures data security?</a:t>
            </a:r>
            <a:endParaRPr lang="en-US" sz="2800" b="1" dirty="0">
              <a:latin typeface="Inter"/>
            </a:endParaRPr>
          </a:p>
        </p:txBody>
      </p:sp>
    </p:spTree>
    <p:extLst>
      <p:ext uri="{BB962C8B-B14F-4D97-AF65-F5344CB8AC3E}">
        <p14:creationId xmlns:p14="http://schemas.microsoft.com/office/powerpoint/2010/main" val="331538836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8D3BEBE-AF35-5528-F3CE-C332FFAC5785}"/>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24CEFDB-65E8-8416-DE19-3F3178B03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2B57CB9-93A3-5614-3BC6-F35D5B87C500}"/>
              </a:ext>
            </a:extLst>
          </p:cNvPr>
          <p:cNvPicPr>
            <a:picLocks noGrp="1" noRot="1" noChangeAspect="1" noMove="1" noResize="1" noEditPoints="1" noAdjustHandles="1" noChangeArrowheads="1" noChangeShapeType="1" noCrop="1"/>
          </p:cNvPicPr>
          <p:nvPr/>
        </p:nvPicPr>
        <p:blipFill rotWithShape="1">
          <a:blip r:embed="rId2">
            <a:alphaModFix amt="40000"/>
          </a:blip>
          <a:srcRect t="5113" b="10617"/>
          <a:stretch/>
        </p:blipFill>
        <p:spPr>
          <a:xfrm>
            <a:off x="20" y="10"/>
            <a:ext cx="12191980" cy="6857990"/>
          </a:xfrm>
          <a:prstGeom prst="rect">
            <a:avLst/>
          </a:prstGeom>
        </p:spPr>
      </p:pic>
      <p:sp>
        <p:nvSpPr>
          <p:cNvPr id="6" name="مربع نص 5">
            <a:extLst>
              <a:ext uri="{FF2B5EF4-FFF2-40B4-BE49-F238E27FC236}">
                <a16:creationId xmlns:a16="http://schemas.microsoft.com/office/drawing/2014/main" id="{5126D11A-61EA-4E8F-145C-492E44DC9C03}"/>
              </a:ext>
            </a:extLst>
          </p:cNvPr>
          <p:cNvSpPr txBox="1">
            <a:spLocks noGrp="1" noRot="1" noMove="1" noResize="1" noEditPoints="1" noAdjustHandles="1" noChangeArrowheads="1" noChangeShapeType="1"/>
          </p:cNvSpPr>
          <p:nvPr/>
        </p:nvSpPr>
        <p:spPr>
          <a:xfrm>
            <a:off x="858129" y="295417"/>
            <a:ext cx="2236763" cy="707886"/>
          </a:xfrm>
          <a:prstGeom prst="rect">
            <a:avLst/>
          </a:prstGeom>
          <a:noFill/>
        </p:spPr>
        <p:txBody>
          <a:bodyPr wrap="square" rtlCol="0">
            <a:spAutoFit/>
          </a:bodyPr>
          <a:lstStyle/>
          <a:p>
            <a:r>
              <a:rPr lang="en-US" sz="4000" dirty="0"/>
              <a:t>Hashing</a:t>
            </a:r>
            <a:endParaRPr lang="en-US" sz="4400" dirty="0"/>
          </a:p>
        </p:txBody>
      </p:sp>
      <p:sp>
        <p:nvSpPr>
          <p:cNvPr id="8" name="مربع نص 7">
            <a:extLst>
              <a:ext uri="{FF2B5EF4-FFF2-40B4-BE49-F238E27FC236}">
                <a16:creationId xmlns:a16="http://schemas.microsoft.com/office/drawing/2014/main" id="{EE09AB48-CF45-86D4-D654-93F874CE513A}"/>
              </a:ext>
            </a:extLst>
          </p:cNvPr>
          <p:cNvSpPr txBox="1">
            <a:spLocks noGrp="1" noRot="1" noMove="1" noResize="1" noEditPoints="1" noAdjustHandles="1" noChangeArrowheads="1" noChangeShapeType="1"/>
          </p:cNvSpPr>
          <p:nvPr/>
        </p:nvSpPr>
        <p:spPr>
          <a:xfrm>
            <a:off x="858129" y="1155877"/>
            <a:ext cx="9284678" cy="5386090"/>
          </a:xfrm>
          <a:prstGeom prst="rect">
            <a:avLst/>
          </a:prstGeom>
          <a:noFill/>
        </p:spPr>
        <p:txBody>
          <a:bodyPr wrap="square">
            <a:spAutoFit/>
          </a:bodyPr>
          <a:lstStyle/>
          <a:p>
            <a:pPr algn="l"/>
            <a:r>
              <a:rPr lang="en-US" sz="2400" b="0" i="0" dirty="0">
                <a:effectLst/>
                <a:latin typeface="Söhne"/>
              </a:rPr>
              <a:t>Hashing is a process of converting input data (or a message) of any size into a fixed-size string of characters, which is typically a sequence of numbers and letters. </a:t>
            </a:r>
          </a:p>
          <a:p>
            <a:pPr algn="l"/>
            <a:endParaRPr lang="en-US" sz="2400" b="0" i="0" dirty="0">
              <a:effectLst/>
              <a:latin typeface="Söhne"/>
            </a:endParaRPr>
          </a:p>
          <a:p>
            <a:pPr algn="l"/>
            <a:r>
              <a:rPr lang="en-US" sz="2400" b="0" i="0" dirty="0">
                <a:effectLst/>
                <a:latin typeface="Söhne"/>
              </a:rPr>
              <a:t>Key characteristics of hashing include:</a:t>
            </a:r>
          </a:p>
          <a:p>
            <a:pPr algn="l"/>
            <a:endParaRPr lang="en-US" sz="2000" b="0" i="0" dirty="0">
              <a:effectLst/>
              <a:latin typeface="Söhne"/>
            </a:endParaRPr>
          </a:p>
          <a:p>
            <a:pPr algn="l">
              <a:buFont typeface="+mj-lt"/>
              <a:buAutoNum type="arabicPeriod"/>
            </a:pPr>
            <a:r>
              <a:rPr lang="en-US" sz="2400" b="1" i="0" dirty="0">
                <a:effectLst/>
                <a:latin typeface="Söhne"/>
              </a:rPr>
              <a:t>Deterministic</a:t>
            </a:r>
            <a:r>
              <a:rPr lang="en-US" sz="2000" b="1" i="0" dirty="0">
                <a:effectLst/>
                <a:latin typeface="Söhne"/>
              </a:rPr>
              <a:t>:</a:t>
            </a:r>
            <a:r>
              <a:rPr lang="en-US" sz="2000" b="0" i="0" dirty="0">
                <a:effectLst/>
                <a:latin typeface="Söhne"/>
              </a:rPr>
              <a:t> </a:t>
            </a:r>
            <a:r>
              <a:rPr lang="en-US" sz="2200" b="0" i="0" dirty="0">
                <a:effectLst/>
                <a:latin typeface="Söhne"/>
              </a:rPr>
              <a:t>For a given input, a hashing algorithm always produces the same hash code.</a:t>
            </a:r>
          </a:p>
          <a:p>
            <a:pPr algn="l">
              <a:buFont typeface="+mj-lt"/>
              <a:buAutoNum type="arabicPeriod"/>
            </a:pPr>
            <a:endParaRPr lang="en-US" sz="2000" b="0" i="0" dirty="0">
              <a:effectLst/>
              <a:latin typeface="Söhne"/>
            </a:endParaRPr>
          </a:p>
          <a:p>
            <a:pPr algn="l">
              <a:buFont typeface="+mj-lt"/>
              <a:buAutoNum type="arabicPeriod"/>
            </a:pPr>
            <a:r>
              <a:rPr lang="en-US" sz="2400" b="1" i="0" dirty="0">
                <a:effectLst/>
                <a:latin typeface="Söhne"/>
              </a:rPr>
              <a:t>Irreversible</a:t>
            </a:r>
            <a:r>
              <a:rPr lang="en-US" sz="2000" b="1" i="0" dirty="0">
                <a:effectLst/>
                <a:latin typeface="Söhne"/>
              </a:rPr>
              <a:t>:</a:t>
            </a:r>
            <a:r>
              <a:rPr lang="en-US" sz="2000" b="0" i="0" dirty="0">
                <a:effectLst/>
                <a:latin typeface="Söhne"/>
              </a:rPr>
              <a:t> </a:t>
            </a:r>
            <a:r>
              <a:rPr lang="en-US" sz="2200" b="0" i="0" dirty="0">
                <a:effectLst/>
                <a:latin typeface="Söhne"/>
              </a:rPr>
              <a:t>Hash functions are one-way functions, meaning that it is computationally infeasible to reverse the process and obtain the original input data from the hash code.</a:t>
            </a:r>
          </a:p>
          <a:p>
            <a:pPr algn="l">
              <a:buFont typeface="+mj-lt"/>
              <a:buAutoNum type="arabicPeriod"/>
            </a:pPr>
            <a:endParaRPr lang="en-US" sz="2200" dirty="0">
              <a:latin typeface="Söhne"/>
            </a:endParaRPr>
          </a:p>
          <a:p>
            <a:pPr algn="l">
              <a:buFont typeface="+mj-lt"/>
              <a:buAutoNum type="arabicPeriod"/>
            </a:pPr>
            <a:r>
              <a:rPr lang="en-US" sz="2400" b="1" i="0" dirty="0">
                <a:effectLst/>
                <a:latin typeface="Söhne"/>
              </a:rPr>
              <a:t>Fixed Output Size:</a:t>
            </a:r>
            <a:r>
              <a:rPr lang="en-US" sz="2400" b="0" i="0" dirty="0">
                <a:effectLst/>
                <a:latin typeface="Söhne"/>
              </a:rPr>
              <a:t> Regardless of the size of the input data, the output hash code is of fixed size.</a:t>
            </a:r>
            <a:endParaRPr lang="en-US" sz="2200" b="0" i="0" dirty="0">
              <a:effectLst/>
              <a:latin typeface="Söhne"/>
            </a:endParaRPr>
          </a:p>
        </p:txBody>
      </p:sp>
    </p:spTree>
    <p:extLst>
      <p:ext uri="{BB962C8B-B14F-4D97-AF65-F5344CB8AC3E}">
        <p14:creationId xmlns:p14="http://schemas.microsoft.com/office/powerpoint/2010/main" val="406165344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
      <a:dk1>
        <a:srgbClr val="000000"/>
      </a:dk1>
      <a:lt1>
        <a:srgbClr val="FFFFFF"/>
      </a:lt1>
      <a:dk2>
        <a:srgbClr val="412524"/>
      </a:dk2>
      <a:lt2>
        <a:srgbClr val="E8E8E2"/>
      </a:lt2>
      <a:accent1>
        <a:srgbClr val="8CA5CD"/>
      </a:accent1>
      <a:accent2>
        <a:srgbClr val="7876C3"/>
      </a:accent2>
      <a:accent3>
        <a:srgbClr val="AB8FCE"/>
      </a:accent3>
      <a:accent4>
        <a:srgbClr val="C39876"/>
      </a:accent4>
      <a:accent5>
        <a:srgbClr val="ACA477"/>
      </a:accent5>
      <a:accent6>
        <a:srgbClr val="99AC68"/>
      </a:accent6>
      <a:hlink>
        <a:srgbClr val="848651"/>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1857</TotalTime>
  <Words>1743</Words>
  <Application>Microsoft Office PowerPoint</Application>
  <PresentationFormat>شاشة عريضة</PresentationFormat>
  <Paragraphs>214</Paragraphs>
  <Slides>25</Slides>
  <Notes>0</Notes>
  <HiddenSlides>0</HiddenSlides>
  <MMClips>0</MMClips>
  <ScaleCrop>false</ScaleCrop>
  <HeadingPairs>
    <vt:vector size="6" baseType="variant">
      <vt:variant>
        <vt:lpstr>الخطوط المستخدمة</vt:lpstr>
      </vt:variant>
      <vt:variant>
        <vt:i4>7</vt:i4>
      </vt:variant>
      <vt:variant>
        <vt:lpstr>نسق</vt:lpstr>
      </vt:variant>
      <vt:variant>
        <vt:i4>1</vt:i4>
      </vt:variant>
      <vt:variant>
        <vt:lpstr>عناوين الشرائح</vt:lpstr>
      </vt:variant>
      <vt:variant>
        <vt:i4>25</vt:i4>
      </vt:variant>
    </vt:vector>
  </HeadingPairs>
  <TitlesOfParts>
    <vt:vector size="33" baseType="lpstr">
      <vt:lpstr>Arial</vt:lpstr>
      <vt:lpstr>Arial Black</vt:lpstr>
      <vt:lpstr>Gill Sans MT</vt:lpstr>
      <vt:lpstr>Inter</vt:lpstr>
      <vt:lpstr>Söhne</vt:lpstr>
      <vt:lpstr>Wingdings</vt:lpstr>
      <vt:lpstr>Wingdings 2</vt:lpstr>
      <vt:lpstr>DividendVTI</vt:lpstr>
      <vt:lpstr>Blockchain Technology</vt:lpstr>
      <vt:lpstr>The history of Bitcoin</vt:lpstr>
      <vt:lpstr>The history of Bitcoin</vt:lpstr>
      <vt:lpstr>Bitcoin       ≠        blockchain</vt:lpstr>
      <vt:lpstr>عرض تقديمي في PowerPoint</vt:lpstr>
      <vt:lpstr>What is A Blockchain?</vt:lpstr>
      <vt:lpstr>Key Features of a Blockchain Network </vt:lpstr>
      <vt:lpstr>The answer in the second Feature:  </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Consensus</vt:lpstr>
      <vt:lpstr>عرض تقديمي في PowerPoint</vt:lpstr>
      <vt:lpstr>Bitcoin ecosystem</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Technology</dc:title>
  <cp:lastModifiedBy>Abdullah Zaky</cp:lastModifiedBy>
  <cp:revision>11</cp:revision>
  <dcterms:created xsi:type="dcterms:W3CDTF">2019-08-08T08:28:13Z</dcterms:created>
  <dcterms:modified xsi:type="dcterms:W3CDTF">2024-02-20T09:08:50Z</dcterms:modified>
</cp:coreProperties>
</file>